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27"/>
  </p:notesMasterIdLst>
  <p:sldIdLst>
    <p:sldId id="263" r:id="rId2"/>
    <p:sldId id="264" r:id="rId3"/>
    <p:sldId id="284" r:id="rId4"/>
    <p:sldId id="267" r:id="rId5"/>
    <p:sldId id="277" r:id="rId6"/>
    <p:sldId id="279" r:id="rId7"/>
    <p:sldId id="268" r:id="rId8"/>
    <p:sldId id="278" r:id="rId9"/>
    <p:sldId id="271" r:id="rId10"/>
    <p:sldId id="298" r:id="rId11"/>
    <p:sldId id="294" r:id="rId12"/>
    <p:sldId id="299" r:id="rId13"/>
    <p:sldId id="305" r:id="rId14"/>
    <p:sldId id="293" r:id="rId15"/>
    <p:sldId id="302" r:id="rId16"/>
    <p:sldId id="300" r:id="rId17"/>
    <p:sldId id="297" r:id="rId18"/>
    <p:sldId id="290" r:id="rId19"/>
    <p:sldId id="291" r:id="rId20"/>
    <p:sldId id="258" r:id="rId21"/>
    <p:sldId id="259" r:id="rId22"/>
    <p:sldId id="304" r:id="rId23"/>
    <p:sldId id="303" r:id="rId24"/>
    <p:sldId id="265" r:id="rId25"/>
    <p:sldId id="306" r:id="rId26"/>
  </p:sldIdLst>
  <p:sldSz cx="12192000" cy="6858000"/>
  <p:notesSz cx="6797675" cy="9926638"/>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39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7" autoAdjust="0"/>
    <p:restoredTop sz="82791" autoAdjust="0"/>
  </p:normalViewPr>
  <p:slideViewPr>
    <p:cSldViewPr snapToGrid="0">
      <p:cViewPr varScale="1">
        <p:scale>
          <a:sx n="100" d="100"/>
          <a:sy n="100" d="100"/>
        </p:scale>
        <p:origin x="930"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278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image" Target="../media/image46.emf"/><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198B2244-4A7D-4A78-9767-AAAE37C785EE}" type="datetimeFigureOut">
              <a:rPr lang="fr-FR" smtClean="0"/>
              <a:t>11/01/2024</a:t>
            </a:fld>
            <a:endParaRPr lang="fr-FR"/>
          </a:p>
        </p:txBody>
      </p:sp>
      <p:sp>
        <p:nvSpPr>
          <p:cNvPr id="4" name="Espace réservé de l'image des diapositives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351A4F1C-5739-400F-89C6-20604DF7C015}" type="slidenum">
              <a:rPr lang="fr-FR" smtClean="0"/>
              <a:t>‹N°›</a:t>
            </a:fld>
            <a:endParaRPr lang="fr-FR"/>
          </a:p>
        </p:txBody>
      </p:sp>
    </p:spTree>
    <p:extLst>
      <p:ext uri="{BB962C8B-B14F-4D97-AF65-F5344CB8AC3E}">
        <p14:creationId xmlns:p14="http://schemas.microsoft.com/office/powerpoint/2010/main" val="3389246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sciencedirect.com/topics/biochemistry-genetics-and-molecular-biology/supercritical-fluid"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Bonjour à tous,</a:t>
            </a:r>
          </a:p>
          <a:p>
            <a:r>
              <a:rPr lang="fr-FR" dirty="0" smtClean="0"/>
              <a:t>Donc moi,</a:t>
            </a:r>
            <a:r>
              <a:rPr lang="fr-FR" baseline="0" dirty="0" smtClean="0"/>
              <a:t> je vais vous faire une présentation sur les innovations en spectrométrie de masse et leur application.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a:t>
            </a:fld>
            <a:endParaRPr lang="fr-FR"/>
          </a:p>
        </p:txBody>
      </p:sp>
    </p:spTree>
    <p:extLst>
      <p:ext uri="{BB962C8B-B14F-4D97-AF65-F5344CB8AC3E}">
        <p14:creationId xmlns:p14="http://schemas.microsoft.com/office/powerpoint/2010/main" val="6533188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_Nous,</a:t>
            </a:r>
            <a:r>
              <a:rPr lang="fr-FR" baseline="0" dirty="0" smtClean="0"/>
              <a:t> nous disposons d’une source ESI, dans laquelle l’ionisation des composés se produit en solution via l’application d’une tension sur le capillaire métallique transférant la solution dans la source. Ce processus est adapté aux composés polaires et peu volatiles, et possédant des hétéroatomes, ou bien disposant de fonctions chimiques </a:t>
            </a:r>
            <a:r>
              <a:rPr lang="fr-FR" baseline="0" dirty="0" err="1" smtClean="0"/>
              <a:t>ionisables</a:t>
            </a:r>
            <a:r>
              <a:rPr lang="fr-FR" baseline="0" dirty="0" smtClean="0"/>
              <a:t> </a:t>
            </a:r>
            <a:r>
              <a:rPr lang="fr-FR" baseline="0" dirty="0" err="1" smtClean="0"/>
              <a:t>commes</a:t>
            </a:r>
            <a:r>
              <a:rPr lang="fr-FR" baseline="0" dirty="0" smtClean="0"/>
              <a:t> les acides carboxyliques. </a:t>
            </a:r>
          </a:p>
          <a:p>
            <a:r>
              <a:rPr lang="fr-FR" baseline="0" dirty="0" smtClean="0"/>
              <a:t>L’ESI n’est pas adaptée aux composés apolaires, ou possédant des groupements trop </a:t>
            </a:r>
            <a:r>
              <a:rPr lang="fr-FR" baseline="0" dirty="0" err="1" smtClean="0"/>
              <a:t>electroattracteurs</a:t>
            </a:r>
            <a:r>
              <a:rPr lang="fr-FR" baseline="0" dirty="0" smtClean="0"/>
              <a:t>. </a:t>
            </a:r>
          </a:p>
          <a:p>
            <a:endParaRPr lang="fr-FR" baseline="0" dirty="0" smtClean="0"/>
          </a:p>
          <a:p>
            <a:r>
              <a:rPr lang="fr-FR" baseline="0" dirty="0" smtClean="0"/>
              <a:t>_Il existe également l’APCI, qui ressemble à l’ESI, mais contrairement à l’ESI, l’ionisation se produit dans la phase gazeuse via une décharge électrique appliquée par une aiguille. </a:t>
            </a:r>
          </a:p>
          <a:p>
            <a:r>
              <a:rPr lang="fr-FR" baseline="0" dirty="0" smtClean="0"/>
              <a:t>Cette méthode permet d’ioniser des composés peu polaires et volatiles, mais n’est pas adaptée pour les composés instables thermiquement. </a:t>
            </a:r>
          </a:p>
          <a:p>
            <a:endParaRPr lang="fr-FR" baseline="0" dirty="0" smtClean="0"/>
          </a:p>
          <a:p>
            <a:r>
              <a:rPr lang="fr-FR" baseline="0" dirty="0" smtClean="0"/>
              <a:t>Ces deux méthodes sont complémentaires pour ioniser des molécules de volatilité et polarités différentes et ont l’avantage d’être toutes les deux compatibles avec la </a:t>
            </a:r>
            <a:r>
              <a:rPr lang="fr-FR" baseline="0" dirty="0" err="1" smtClean="0"/>
              <a:t>chromato</a:t>
            </a:r>
            <a:r>
              <a:rPr lang="fr-FR" baseline="0" dirty="0" smtClean="0"/>
              <a:t> liquide. </a:t>
            </a:r>
          </a:p>
          <a:p>
            <a:r>
              <a:rPr lang="fr-FR" baseline="0" dirty="0" smtClean="0"/>
              <a:t>Il existe aujourd’hui des sources </a:t>
            </a:r>
            <a:r>
              <a:rPr lang="fr-FR" baseline="0" dirty="0" err="1" smtClean="0"/>
              <a:t>dualmode</a:t>
            </a:r>
            <a:r>
              <a:rPr lang="fr-FR" baseline="0" dirty="0" smtClean="0"/>
              <a:t> qui permettent de passer de l’une à l’autre avec une efficacité plus ou moins bonne selon les constructeurs. </a:t>
            </a:r>
            <a:endParaRPr lang="fr-FR" dirty="0" smtClean="0"/>
          </a:p>
          <a:p>
            <a:endParaRPr lang="fr-FR" dirty="0" smtClean="0"/>
          </a:p>
          <a:p>
            <a:endParaRPr lang="fr-FR" dirty="0" smtClean="0"/>
          </a:p>
          <a:p>
            <a:r>
              <a:rPr lang="fr-FR" dirty="0" smtClean="0"/>
              <a:t>Les sources compatibles avec une séparation chromatographique en amont </a:t>
            </a:r>
          </a:p>
          <a:p>
            <a:r>
              <a:rPr lang="fr-FR" dirty="0" smtClean="0"/>
              <a:t>APCI Complémentaire à l’ESI</a:t>
            </a:r>
          </a:p>
          <a:p>
            <a:r>
              <a:rPr lang="fr-FR" dirty="0" smtClean="0"/>
              <a:t>Il existe des duals sources permettant de passer de l’une à l’autre</a:t>
            </a:r>
          </a:p>
          <a:p>
            <a:endParaRPr lang="fr-FR" dirty="0" smtClean="0"/>
          </a:p>
          <a:p>
            <a:r>
              <a:rPr lang="fr-FR" dirty="0" smtClean="0"/>
              <a:t>Contrairement à l’ESI, l’APCI transfère des </a:t>
            </a:r>
            <a:r>
              <a:rPr lang="fr-FR" dirty="0" err="1" smtClean="0"/>
              <a:t>analytes</a:t>
            </a:r>
            <a:r>
              <a:rPr lang="fr-FR" dirty="0" smtClean="0"/>
              <a:t> neutres dans la phase gazeuse en vaporisant le liquide introduit dans un flux de gaz chauffé.</a:t>
            </a:r>
          </a:p>
          <a:p>
            <a:r>
              <a:rPr lang="fr-FR" dirty="0" smtClean="0"/>
              <a:t>Le potentiel d’ionisation n’est pas appliqué à travers le liquide comme en ESI, mais à la pointe d’une aiguille sous forme d’un plasma, ou effet Corona, à travers lequel passent les gouttelettes. En effet, la phase mobile sert d’intermédiaire pour transférer la charge à l’</a:t>
            </a:r>
            <a:r>
              <a:rPr lang="fr-FR" dirty="0" err="1" smtClean="0"/>
              <a:t>analyte</a:t>
            </a:r>
            <a:r>
              <a:rPr lang="fr-FR" dirty="0" smtClean="0"/>
              <a:t>. Ce mécanisme explique que l’APCI avait été appelée à l’origine « </a:t>
            </a:r>
            <a:r>
              <a:rPr lang="fr-FR" dirty="0" err="1" smtClean="0"/>
              <a:t>électrospray</a:t>
            </a:r>
            <a:r>
              <a:rPr lang="fr-FR" dirty="0" smtClean="0"/>
              <a:t> à médiation par solvant ».</a:t>
            </a:r>
          </a:p>
          <a:p>
            <a:r>
              <a:rPr lang="fr-FR" dirty="0" smtClean="0"/>
              <a:t>https://www.waters.com/nextgen/xg/fr/education/primers/the-mass-spectrometry-primer/common-ionization.html</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10</a:t>
            </a:fld>
            <a:endParaRPr lang="fr-FR"/>
          </a:p>
        </p:txBody>
      </p:sp>
    </p:spTree>
    <p:extLst>
      <p:ext uri="{BB962C8B-B14F-4D97-AF65-F5344CB8AC3E}">
        <p14:creationId xmlns:p14="http://schemas.microsoft.com/office/powerpoint/2010/main" val="2813209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Nous avons parlé de la sonde ASAP qui nous permet d’ioniser des composés peu polaires, volatiles et peu solubles.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Fonctionnement : il suffit de toucher le produit avec un capillaire en verre monté sur la sonde ASAP, puis d’insérer la sonde dans la source. La sonde est chauffée pour </a:t>
            </a:r>
            <a:r>
              <a:rPr lang="fr-FR" baseline="0" dirty="0" err="1" smtClean="0"/>
              <a:t>désorber</a:t>
            </a:r>
            <a:r>
              <a:rPr lang="fr-FR" baseline="0" dirty="0" smtClean="0"/>
              <a:t> le composé du capillaire métallique tandis qu’une aiguille corona envoie une décharge électrique qui ionise les composés. </a:t>
            </a:r>
            <a:endParaRPr lang="fr-FR" dirty="0" smtClean="0"/>
          </a:p>
          <a:p>
            <a:r>
              <a:rPr lang="fr-FR" baseline="0" dirty="0" smtClean="0"/>
              <a:t>Cette méthode nous permet d’obtenir soit les ions </a:t>
            </a:r>
            <a:r>
              <a:rPr lang="fr-FR" baseline="0" dirty="0" err="1" smtClean="0"/>
              <a:t>pseudomoléculaires</a:t>
            </a:r>
            <a:r>
              <a:rPr lang="fr-FR" baseline="0" dirty="0" smtClean="0"/>
              <a:t> MH+, soit les ion moléculaires M+. .</a:t>
            </a:r>
          </a:p>
          <a:p>
            <a:r>
              <a:rPr lang="fr-FR" baseline="0" dirty="0" smtClean="0"/>
              <a:t>L’insolubilité totale des composés peu parfois poser problème en fonction des cas, car il est parfois nécessaire de mélanger le composé avec quelques µl de solvant pour que le capillaire en verre accroche mieux le composé à analyser. </a:t>
            </a:r>
          </a:p>
          <a:p>
            <a:r>
              <a:rPr lang="fr-FR" baseline="0" dirty="0" smtClean="0"/>
              <a:t>Impossibilité de coupler la sonde ASAP avec la LC. </a:t>
            </a:r>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11</a:t>
            </a:fld>
            <a:endParaRPr lang="fr-FR"/>
          </a:p>
        </p:txBody>
      </p:sp>
    </p:spTree>
    <p:extLst>
      <p:ext uri="{BB962C8B-B14F-4D97-AF65-F5344CB8AC3E}">
        <p14:creationId xmlns:p14="http://schemas.microsoft.com/office/powerpoint/2010/main" val="3717102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Une source que vous connaissez sans doute,</a:t>
            </a:r>
            <a:r>
              <a:rPr lang="fr-FR" baseline="0" dirty="0" smtClean="0"/>
              <a:t> est la source MALDI, qui nous permet de résoudre bien des problèmes de solubilité des composés. Le principe consiste à mélanger notre composé avec une matrice et de laisser sécher et </a:t>
            </a:r>
            <a:r>
              <a:rPr lang="fr-FR" baseline="0" dirty="0" err="1" smtClean="0"/>
              <a:t>co</a:t>
            </a:r>
            <a:r>
              <a:rPr lang="fr-FR" baseline="0" dirty="0" smtClean="0"/>
              <a:t>-cristalliser sur une plaque conductrice adaptée. Puis, un laser balaye la surface de l’échantillon, et ionise le mélange </a:t>
            </a:r>
            <a:r>
              <a:rPr lang="fr-FR" baseline="0" dirty="0" err="1" smtClean="0"/>
              <a:t>analyte</a:t>
            </a:r>
            <a:r>
              <a:rPr lang="fr-FR" baseline="0" dirty="0" smtClean="0"/>
              <a:t>/matrice. </a:t>
            </a:r>
          </a:p>
          <a:p>
            <a:endParaRPr lang="fr-FR" baseline="0" dirty="0" smtClean="0"/>
          </a:p>
          <a:p>
            <a:r>
              <a:rPr lang="fr-FR" baseline="0" dirty="0" smtClean="0"/>
              <a:t>_La source MALDI a permis de développer des méthode d’analyse directe de plaque CCM : ici un exemple avec un mélange d’alcool </a:t>
            </a:r>
            <a:r>
              <a:rPr lang="fr-FR" baseline="0" dirty="0" err="1" smtClean="0"/>
              <a:t>stéroidiens</a:t>
            </a:r>
            <a:r>
              <a:rPr lang="fr-FR" baseline="0" dirty="0" smtClean="0"/>
              <a:t> </a:t>
            </a:r>
            <a:r>
              <a:rPr lang="fr-FR" baseline="0" dirty="0" err="1" smtClean="0"/>
              <a:t>dérivatisés</a:t>
            </a:r>
            <a:r>
              <a:rPr lang="fr-FR" baseline="0" dirty="0" smtClean="0"/>
              <a:t> directement sur la plaque CCM et analysés dans la foulée. </a:t>
            </a:r>
          </a:p>
          <a:p>
            <a:r>
              <a:rPr lang="fr-FR" baseline="0" dirty="0" smtClean="0"/>
              <a:t>_Elle permet également de faire de l’imagerie chimique de coupes biologiques. Par exemple, vous avez ici l’analyse MALDI d’une coupe de peau au niveau de la glande sébacée, qui nous montre la localisation et l’intensité relative du signal en masse de différents phospholipides dans la glande et au niveau du follicule. </a:t>
            </a:r>
          </a:p>
          <a:p>
            <a:endParaRPr lang="fr-FR" baseline="0" dirty="0" smtClean="0"/>
          </a:p>
          <a:p>
            <a:r>
              <a:rPr lang="fr-FR" baseline="0" dirty="0" smtClean="0"/>
              <a:t>Le MALDI  a pour inconvénient de ne pas pouvoir </a:t>
            </a:r>
            <a:r>
              <a:rPr lang="fr-FR" baseline="0" dirty="0" err="1" smtClean="0"/>
              <a:t>etre</a:t>
            </a:r>
            <a:r>
              <a:rPr lang="fr-FR" baseline="0" dirty="0" smtClean="0"/>
              <a:t> couplé à la </a:t>
            </a:r>
            <a:r>
              <a:rPr lang="fr-FR" baseline="0" dirty="0" err="1" smtClean="0"/>
              <a:t>chromato</a:t>
            </a:r>
            <a:r>
              <a:rPr lang="fr-FR" baseline="0" dirty="0" smtClean="0"/>
              <a:t>, nécessite une préparation d’échantillon avec l’ajout d’une matrice et on peut être </a:t>
            </a:r>
            <a:r>
              <a:rPr lang="fr-FR" baseline="0" dirty="0" err="1" smtClean="0"/>
              <a:t>embété</a:t>
            </a:r>
            <a:r>
              <a:rPr lang="fr-FR" baseline="0" dirty="0" smtClean="0"/>
              <a:t> avec les petites molécules volatiles. </a:t>
            </a:r>
          </a:p>
          <a:p>
            <a:endParaRPr lang="fr-FR" baseline="0" dirty="0" smtClean="0"/>
          </a:p>
          <a:p>
            <a:endParaRPr lang="fr-FR" baseline="0" dirty="0" smtClean="0"/>
          </a:p>
          <a:p>
            <a:endParaRPr lang="fr-FR" baseline="0" dirty="0" smtClean="0"/>
          </a:p>
          <a:p>
            <a:endParaRPr lang="fr-FR" baseline="0" dirty="0" smtClean="0"/>
          </a:p>
          <a:p>
            <a:r>
              <a:rPr lang="fr-FR" baseline="0" dirty="0" smtClean="0"/>
              <a:t>Intérêt : identification des lipides impliqués dans la sécrétion du </a:t>
            </a:r>
            <a:r>
              <a:rPr lang="fr-FR" baseline="0" dirty="0" err="1" smtClean="0"/>
              <a:t>sebum</a:t>
            </a:r>
            <a:r>
              <a:rPr lang="fr-FR" baseline="0" dirty="0" smtClean="0"/>
              <a:t> par les glandes sébacées. </a:t>
            </a:r>
            <a:r>
              <a:rPr lang="fr-FR" dirty="0" smtClean="0"/>
              <a:t>Ces molécules peuvent servir de manière sélective de biomarqueurs pour des études de pharmacologie ou de toxicologie des médicaments ciblant spécifiquement les SG ou les follicules.</a:t>
            </a:r>
            <a:endParaRPr lang="fr-FR" baseline="0" dirty="0" smtClean="0"/>
          </a:p>
          <a:p>
            <a:endParaRPr lang="fr-FR" baseline="0" dirty="0" smtClean="0"/>
          </a:p>
          <a:p>
            <a:endParaRPr lang="fr-FR" dirty="0" smtClean="0"/>
          </a:p>
          <a:p>
            <a:r>
              <a:rPr lang="fr-FR" dirty="0" smtClean="0"/>
              <a:t>Sur la TLC-MALDI-MS,</a:t>
            </a:r>
            <a:r>
              <a:rPr lang="fr-FR" baseline="0" dirty="0" smtClean="0"/>
              <a:t> la matrice peut perturber la migration des composé sur la plaque de silice. Mais il existe aujourd’hui de nouvelles matrices qui ont été développées pour éviter cet effet. </a:t>
            </a:r>
          </a:p>
          <a:p>
            <a:r>
              <a:rPr lang="fr-FR" dirty="0" smtClean="0"/>
              <a:t>Fig. 1. MALDI mass </a:t>
            </a:r>
            <a:r>
              <a:rPr lang="fr-FR" dirty="0" err="1" smtClean="0"/>
              <a:t>spectra</a:t>
            </a:r>
            <a:r>
              <a:rPr lang="fr-FR" dirty="0" smtClean="0"/>
              <a:t> of </a:t>
            </a:r>
            <a:r>
              <a:rPr lang="fr-FR" dirty="0" err="1" smtClean="0"/>
              <a:t>steroid</a:t>
            </a:r>
            <a:r>
              <a:rPr lang="fr-FR" dirty="0" smtClean="0"/>
              <a:t> </a:t>
            </a:r>
            <a:r>
              <a:rPr lang="fr-FR" dirty="0" err="1" smtClean="0"/>
              <a:t>alcohols</a:t>
            </a:r>
            <a:r>
              <a:rPr lang="fr-FR" dirty="0" smtClean="0"/>
              <a:t> </a:t>
            </a:r>
            <a:r>
              <a:rPr lang="fr-FR" dirty="0" err="1" smtClean="0"/>
              <a:t>derivatized</a:t>
            </a:r>
            <a:r>
              <a:rPr lang="fr-FR" dirty="0" smtClean="0"/>
              <a:t> on TLC plate: </a:t>
            </a:r>
            <a:r>
              <a:rPr lang="fr-FR" dirty="0" err="1" smtClean="0"/>
              <a:t>cholesterol</a:t>
            </a:r>
            <a:r>
              <a:rPr lang="fr-FR" dirty="0" smtClean="0"/>
              <a:t> (a), </a:t>
            </a:r>
            <a:r>
              <a:rPr lang="el-GR" dirty="0" smtClean="0"/>
              <a:t>β-</a:t>
            </a:r>
            <a:r>
              <a:rPr lang="fr-FR" dirty="0" smtClean="0"/>
              <a:t>estradiol (b, positions of </a:t>
            </a:r>
            <a:r>
              <a:rPr lang="fr-FR" dirty="0" err="1" smtClean="0"/>
              <a:t>bromopropionyl</a:t>
            </a:r>
            <a:r>
              <a:rPr lang="fr-FR" dirty="0" smtClean="0"/>
              <a:t> and </a:t>
            </a:r>
            <a:r>
              <a:rPr lang="fr-FR" dirty="0" err="1" smtClean="0"/>
              <a:t>pyridiniumpropionyl</a:t>
            </a:r>
            <a:r>
              <a:rPr lang="fr-FR" dirty="0" smtClean="0"/>
              <a:t> groups </a:t>
            </a:r>
            <a:r>
              <a:rPr lang="fr-FR" dirty="0" err="1" smtClean="0"/>
              <a:t>may</a:t>
            </a:r>
            <a:r>
              <a:rPr lang="fr-FR" dirty="0" smtClean="0"/>
              <a:t> </a:t>
            </a:r>
            <a:r>
              <a:rPr lang="fr-FR" dirty="0" err="1" smtClean="0"/>
              <a:t>vary</a:t>
            </a:r>
            <a:r>
              <a:rPr lang="fr-FR" dirty="0" smtClean="0"/>
              <a:t>) and </a:t>
            </a:r>
            <a:r>
              <a:rPr lang="fr-FR" dirty="0" err="1" smtClean="0"/>
              <a:t>testosterone</a:t>
            </a:r>
            <a:r>
              <a:rPr lang="fr-FR" dirty="0" smtClean="0"/>
              <a:t> (c).</a:t>
            </a:r>
            <a:endParaRPr lang="fr-FR" baseline="0" dirty="0" smtClean="0"/>
          </a:p>
          <a:p>
            <a:endParaRPr lang="fr-FR" baseline="0" dirty="0" smtClean="0"/>
          </a:p>
          <a:p>
            <a:r>
              <a:rPr lang="fr-FR" dirty="0" smtClean="0"/>
              <a:t>https://www.sciencedirect.com/science/article/pii/S0021967318306083</a:t>
            </a:r>
          </a:p>
          <a:p>
            <a:endParaRPr lang="fr-FR" dirty="0" smtClean="0"/>
          </a:p>
          <a:p>
            <a:r>
              <a:rPr lang="fr-FR" dirty="0" smtClean="0"/>
              <a:t>https://www.mdpi.com/1424-8247/15/4/411#app1-pharmaceuticals-15-00411</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12</a:t>
            </a:fld>
            <a:endParaRPr lang="fr-FR"/>
          </a:p>
        </p:txBody>
      </p:sp>
    </p:spTree>
    <p:extLst>
      <p:ext uri="{BB962C8B-B14F-4D97-AF65-F5344CB8AC3E}">
        <p14:creationId xmlns:p14="http://schemas.microsoft.com/office/powerpoint/2010/main" val="1965690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aseline="0" dirty="0" smtClean="0"/>
              <a:t>Rapidement, je vous parle de la source APPI, qui se base sur l’irradiation UV du spray d’échantillon. </a:t>
            </a:r>
          </a:p>
          <a:p>
            <a:r>
              <a:rPr lang="fr-FR" baseline="0" dirty="0" smtClean="0"/>
              <a:t>L’APPI n’est réellement efficace que pour certain types de composés, ceux-ci devant absorber dans l’UV pour être ionisés, à moins d’utiliser un dopant chargé de transférer son ionisation.</a:t>
            </a:r>
          </a:p>
          <a:p>
            <a:r>
              <a:rPr lang="fr-FR" baseline="0" dirty="0" smtClean="0"/>
              <a:t>En effet, dans le tableau suivant, vous pouvez voir que les classes de composés ionisés par l’APPI sont moins nombreuses que pour l’APCI, l’ESI et le MALDI. </a:t>
            </a:r>
          </a:p>
          <a:p>
            <a:r>
              <a:rPr lang="fr-FR" baseline="0" dirty="0" smtClean="0"/>
              <a:t>J’en parle néanmoins car c’est une méthode qui semble efficace pour ioniser des composés comme les hydrocarbures polycycliques aromatiques. </a:t>
            </a:r>
            <a:endParaRPr lang="fr-FR" dirty="0" smtClean="0"/>
          </a:p>
          <a:p>
            <a:endParaRPr lang="fr-FR" dirty="0" smtClean="0"/>
          </a:p>
          <a:p>
            <a:endParaRPr lang="fr-FR" dirty="0" smtClean="0"/>
          </a:p>
          <a:p>
            <a:r>
              <a:rPr lang="fr-FR" dirty="0" smtClean="0"/>
              <a:t>(30-40 s)</a:t>
            </a:r>
          </a:p>
          <a:p>
            <a:endParaRPr lang="fr-FR" dirty="0" smtClean="0"/>
          </a:p>
          <a:p>
            <a:endParaRPr lang="fr-FR" dirty="0" smtClean="0"/>
          </a:p>
          <a:p>
            <a:endParaRPr lang="fr-FR" dirty="0" smtClean="0"/>
          </a:p>
          <a:p>
            <a:r>
              <a:rPr lang="fr-FR" dirty="0" smtClean="0"/>
              <a:t>+ toxicité</a:t>
            </a:r>
            <a:r>
              <a:rPr lang="fr-FR" baseline="0" dirty="0" smtClean="0"/>
              <a:t> dopant</a:t>
            </a:r>
          </a:p>
          <a:p>
            <a:endParaRPr lang="fr-FR" baseline="0" dirty="0" smtClean="0"/>
          </a:p>
          <a:p>
            <a:r>
              <a:rPr lang="fr-FR" baseline="0" dirty="0" smtClean="0"/>
              <a:t>Molécules </a:t>
            </a:r>
            <a:r>
              <a:rPr lang="fr-FR" baseline="0" dirty="0" err="1" smtClean="0"/>
              <a:t>hydrocarbonnées</a:t>
            </a:r>
            <a:r>
              <a:rPr lang="fr-FR" baseline="0" dirty="0" smtClean="0"/>
              <a:t> </a:t>
            </a:r>
            <a:r>
              <a:rPr lang="fr-FR" baseline="0" dirty="0" err="1" smtClean="0"/>
              <a:t>polyaromatiques</a:t>
            </a:r>
            <a:endParaRPr lang="fr-FR" baseline="0" dirty="0" smtClean="0"/>
          </a:p>
          <a:p>
            <a:endParaRPr lang="fr-FR" baseline="0" dirty="0" smtClean="0"/>
          </a:p>
          <a:p>
            <a:r>
              <a:rPr lang="fr-FR" dirty="0" smtClean="0"/>
              <a:t>Lung, S. C. C., &amp; Liu, C. H. (2015). </a:t>
            </a:r>
            <a:r>
              <a:rPr lang="fr-FR" dirty="0" err="1" smtClean="0"/>
              <a:t>Fast</a:t>
            </a:r>
            <a:r>
              <a:rPr lang="fr-FR" dirty="0" smtClean="0"/>
              <a:t> </a:t>
            </a:r>
            <a:r>
              <a:rPr lang="fr-FR" dirty="0" err="1" smtClean="0"/>
              <a:t>analysis</a:t>
            </a:r>
            <a:r>
              <a:rPr lang="fr-FR" dirty="0" smtClean="0"/>
              <a:t> of 29 </a:t>
            </a:r>
            <a:r>
              <a:rPr lang="fr-FR" dirty="0" err="1" smtClean="0"/>
              <a:t>polycyclic</a:t>
            </a:r>
            <a:r>
              <a:rPr lang="fr-FR" dirty="0" smtClean="0"/>
              <a:t> </a:t>
            </a:r>
            <a:r>
              <a:rPr lang="fr-FR" dirty="0" err="1" smtClean="0"/>
              <a:t>aromatic</a:t>
            </a:r>
            <a:r>
              <a:rPr lang="fr-FR" dirty="0" smtClean="0"/>
              <a:t> </a:t>
            </a:r>
            <a:r>
              <a:rPr lang="fr-FR" dirty="0" err="1" smtClean="0"/>
              <a:t>hydrocarbons</a:t>
            </a:r>
            <a:r>
              <a:rPr lang="fr-FR" dirty="0" smtClean="0"/>
              <a:t> (</a:t>
            </a:r>
            <a:r>
              <a:rPr lang="fr-FR" dirty="0" err="1" smtClean="0"/>
              <a:t>PAHs</a:t>
            </a:r>
            <a:r>
              <a:rPr lang="fr-FR" dirty="0" smtClean="0"/>
              <a:t>) and </a:t>
            </a:r>
            <a:r>
              <a:rPr lang="fr-FR" dirty="0" err="1" smtClean="0"/>
              <a:t>nitro-PAHs</a:t>
            </a:r>
            <a:r>
              <a:rPr lang="fr-FR" dirty="0" smtClean="0"/>
              <a:t> </a:t>
            </a:r>
            <a:r>
              <a:rPr lang="fr-FR" dirty="0" err="1" smtClean="0"/>
              <a:t>with</a:t>
            </a:r>
            <a:r>
              <a:rPr lang="fr-FR" dirty="0" smtClean="0"/>
              <a:t> ultra-high performance </a:t>
            </a:r>
            <a:r>
              <a:rPr lang="fr-FR" dirty="0" err="1" smtClean="0"/>
              <a:t>liquid</a:t>
            </a:r>
            <a:r>
              <a:rPr lang="fr-FR" dirty="0" smtClean="0"/>
              <a:t> </a:t>
            </a:r>
            <a:r>
              <a:rPr lang="fr-FR" dirty="0" err="1" smtClean="0"/>
              <a:t>chromatography-atmospheric</a:t>
            </a:r>
            <a:r>
              <a:rPr lang="fr-FR" dirty="0" smtClean="0"/>
              <a:t> pressure </a:t>
            </a:r>
            <a:r>
              <a:rPr lang="fr-FR" dirty="0" err="1" smtClean="0"/>
              <a:t>photoionization</a:t>
            </a:r>
            <a:r>
              <a:rPr lang="fr-FR" dirty="0" smtClean="0"/>
              <a:t>-tandem mass </a:t>
            </a:r>
            <a:r>
              <a:rPr lang="fr-FR" dirty="0" err="1" smtClean="0"/>
              <a:t>spectrometry</a:t>
            </a:r>
            <a:r>
              <a:rPr lang="fr-FR" dirty="0" smtClean="0"/>
              <a:t>. </a:t>
            </a:r>
            <a:r>
              <a:rPr lang="fr-FR" i="1" dirty="0" smtClean="0"/>
              <a:t>Scientific reports</a:t>
            </a:r>
            <a:r>
              <a:rPr lang="fr-FR" dirty="0" smtClean="0"/>
              <a:t>, </a:t>
            </a:r>
            <a:r>
              <a:rPr lang="fr-FR" i="1" dirty="0" smtClean="0"/>
              <a:t>5</a:t>
            </a:r>
            <a:r>
              <a:rPr lang="fr-FR" dirty="0" smtClean="0"/>
              <a:t>(1), 12992</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13</a:t>
            </a:fld>
            <a:endParaRPr lang="fr-FR"/>
          </a:p>
        </p:txBody>
      </p:sp>
    </p:spTree>
    <p:extLst>
      <p:ext uri="{BB962C8B-B14F-4D97-AF65-F5344CB8AC3E}">
        <p14:creationId xmlns:p14="http://schemas.microsoft.com/office/powerpoint/2010/main" val="734203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Voici</a:t>
            </a:r>
            <a:r>
              <a:rPr lang="fr-FR" baseline="0" dirty="0" smtClean="0"/>
              <a:t> maintenant une innovation relativement récente de chez </a:t>
            </a:r>
            <a:r>
              <a:rPr lang="fr-FR" baseline="0" dirty="0" err="1" smtClean="0"/>
              <a:t>Shimadzu</a:t>
            </a:r>
            <a:r>
              <a:rPr lang="fr-FR" baseline="0" dirty="0" smtClean="0"/>
              <a:t> puisqu’elle date de 2017 environ. Il s’agit de la sonde DPIMS qui fonctionne grâce à l’ESI. </a:t>
            </a:r>
          </a:p>
          <a:p>
            <a:endParaRPr lang="fr-FR" baseline="0" dirty="0" smtClean="0"/>
          </a:p>
          <a:p>
            <a:r>
              <a:rPr lang="fr-FR" baseline="0" dirty="0" smtClean="0"/>
              <a:t>Elle permet d’analyser des solides et des liquides. L’échantillon est placé sur une plaque adaptée avec quelques gouttes de solvant. </a:t>
            </a:r>
          </a:p>
          <a:p>
            <a:r>
              <a:rPr lang="fr-FR" baseline="0" dirty="0" smtClean="0"/>
              <a:t>Puis, une aiguille </a:t>
            </a:r>
            <a:r>
              <a:rPr lang="fr-FR" sz="1200" b="0" i="0" u="none" strike="noStrike" kern="1200" baseline="0" dirty="0" smtClean="0">
                <a:solidFill>
                  <a:schemeClr val="tx1"/>
                </a:solidFill>
                <a:latin typeface="+mn-lt"/>
                <a:ea typeface="+mn-ea"/>
                <a:cs typeface="+mn-cs"/>
              </a:rPr>
              <a:t>monte et descend à haute fréquence vers l’échantillon, et, à chaque contact, une partie de l’échantillon adhère à l’aiguille sur laquelle est appliquée une tension électrique, ce qui ionise les composés. </a:t>
            </a:r>
          </a:p>
          <a:p>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Cette technologie est intéressante car elle permet d’analyser une grande variabilité d’échantillons : du produit de synthèse au tissu biologique. Elle permet également d’utiliser des solvants forts comme le DMF ou le THF pur non utilisable habituellement en ESI.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smtClean="0">
                <a:solidFill>
                  <a:schemeClr val="tx1"/>
                </a:solidFill>
                <a:latin typeface="+mn-lt"/>
                <a:ea typeface="+mn-ea"/>
                <a:cs typeface="+mn-cs"/>
              </a:rPr>
              <a:t>La sonde DPIMS est </a:t>
            </a:r>
            <a:r>
              <a:rPr lang="fr-FR" baseline="0" dirty="0" smtClean="0"/>
              <a:t>interchangeable avec la sonde ESI, on peut passer d’un mode à l’autre facilement.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smtClean="0">
              <a:solidFill>
                <a:schemeClr val="tx1"/>
              </a:solidFill>
              <a:latin typeface="+mn-lt"/>
              <a:ea typeface="+mn-ea"/>
              <a:cs typeface="+mn-cs"/>
            </a:endParaRPr>
          </a:p>
          <a:p>
            <a:r>
              <a:rPr lang="fr-FR" sz="1200" b="0" i="0" u="none" strike="noStrike" kern="1200" baseline="0" dirty="0" smtClean="0">
                <a:solidFill>
                  <a:schemeClr val="tx1"/>
                </a:solidFill>
                <a:latin typeface="+mn-lt"/>
                <a:ea typeface="+mn-ea"/>
                <a:cs typeface="+mn-cs"/>
              </a:rPr>
              <a:t>En revanche, son utilisation se basant sur l’ESI, Il reste des interrogation concernant l’ionisation des composés apolaires. Des questions se posent également sur un possible effet matrice lorsqu’on analyse des échantillons biologiques. </a:t>
            </a:r>
            <a:endParaRPr lang="fr-FR" dirty="0" smtClean="0"/>
          </a:p>
          <a:p>
            <a:endParaRPr lang="fr-FR" dirty="0" smtClean="0"/>
          </a:p>
          <a:p>
            <a:endParaRPr lang="fr-FR" dirty="0" smtClean="0"/>
          </a:p>
          <a:p>
            <a:r>
              <a:rPr lang="fr-FR" dirty="0" smtClean="0"/>
              <a:t>(1 min)</a:t>
            </a:r>
          </a:p>
          <a:p>
            <a:endParaRPr lang="fr-FR" dirty="0" smtClean="0"/>
          </a:p>
          <a:p>
            <a:r>
              <a:rPr lang="fr-FR" dirty="0" smtClean="0"/>
              <a:t>https://www.shimadzu.com/an/products/liquid-chromatograph-mass-spectrometry/lc-ms-option/dpims-8060/index.html</a:t>
            </a:r>
          </a:p>
          <a:p>
            <a:r>
              <a:rPr lang="fr-FR" dirty="0" smtClean="0"/>
              <a:t>https://www.shimadzu.fr/dpims-2020wide-variety-applications</a:t>
            </a:r>
          </a:p>
          <a:p>
            <a:endParaRPr lang="fr-FR"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Liste d’application possibles avec la </a:t>
            </a:r>
            <a:r>
              <a:rPr lang="fr-FR" dirty="0" err="1" smtClean="0"/>
              <a:t>DPiMS</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_Détection</a:t>
            </a:r>
            <a:r>
              <a:rPr lang="fr-FR" baseline="0" dirty="0" smtClean="0"/>
              <a:t> rapide d’</a:t>
            </a:r>
            <a:r>
              <a:rPr lang="fr-FR" baseline="0" dirty="0" err="1" smtClean="0"/>
              <a:t>isoflavones</a:t>
            </a:r>
            <a:r>
              <a:rPr lang="fr-FR" baseline="0" dirty="0" smtClean="0"/>
              <a:t> dans des échantillons de nourriture</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Analyses d’anthocyanines sur des fleurs : https://academic.oup.com/hr/article/10/4/uhad039/7060411 (2023)</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Screening et quantification de drogues dans des liquides biologiques</a:t>
            </a:r>
            <a:r>
              <a:rPr lang="fr-FR" baseline="0" dirty="0" smtClean="0"/>
              <a:t> en SPME-PESI MS avec la sonde DPIMS :  https://www.sciencedirect.com/science/article/pii/S0039914021002381 (2021)</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14</a:t>
            </a:fld>
            <a:endParaRPr lang="fr-FR"/>
          </a:p>
        </p:txBody>
      </p:sp>
    </p:spTree>
    <p:extLst>
      <p:ext uri="{BB962C8B-B14F-4D97-AF65-F5344CB8AC3E}">
        <p14:creationId xmlns:p14="http://schemas.microsoft.com/office/powerpoint/2010/main" val="1421944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Ici, il s’agit d’une note d’application réalisée</a:t>
            </a:r>
            <a:r>
              <a:rPr lang="fr-FR" baseline="0" dirty="0" smtClean="0"/>
              <a:t> par </a:t>
            </a:r>
            <a:r>
              <a:rPr lang="fr-FR" baseline="0" dirty="0" err="1" smtClean="0"/>
              <a:t>Shimadzu</a:t>
            </a:r>
            <a:r>
              <a:rPr lang="fr-FR" baseline="0" dirty="0" smtClean="0"/>
              <a:t>, dans laquelle ils suivent en directe l’évolution d’une réaction de </a:t>
            </a:r>
            <a:r>
              <a:rPr lang="fr-FR" baseline="0" dirty="0" err="1" smtClean="0"/>
              <a:t>déprotection</a:t>
            </a:r>
            <a:r>
              <a:rPr lang="fr-FR" baseline="0" dirty="0" smtClean="0"/>
              <a:t> d’un dérivé de tyrosine avec la sonde DPIMS. </a:t>
            </a:r>
            <a:endParaRPr lang="fr-FR" dirty="0" smtClean="0"/>
          </a:p>
          <a:p>
            <a:r>
              <a:rPr lang="fr-FR" dirty="0" smtClean="0"/>
              <a:t>Dans</a:t>
            </a:r>
            <a:r>
              <a:rPr lang="fr-FR" baseline="0" dirty="0" smtClean="0"/>
              <a:t> la plaque d’échantillonnage sont introduits le dérivé de tyrosine protégé et la </a:t>
            </a:r>
            <a:r>
              <a:rPr lang="fr-FR" baseline="0" dirty="0" err="1" smtClean="0"/>
              <a:t>piperidine</a:t>
            </a:r>
            <a:r>
              <a:rPr lang="fr-FR" baseline="0" dirty="0" smtClean="0"/>
              <a:t> dans du DMF. </a:t>
            </a:r>
          </a:p>
          <a:p>
            <a:r>
              <a:rPr lang="fr-FR" baseline="0" dirty="0" smtClean="0"/>
              <a:t>On observe ici la disparition progressive du signal de l’ion [M-H]- du peptide protégé à m/z 458. </a:t>
            </a:r>
          </a:p>
          <a:p>
            <a:r>
              <a:rPr lang="fr-FR" baseline="0" dirty="0" smtClean="0"/>
              <a:t>Et vous voyez ici une mesure de l’intensité du signal du peptide protégé, rapporté sur l’intensité du signal d’un dérivé du solvant à m/z 474, qui sert ici de standard interne. </a:t>
            </a:r>
          </a:p>
          <a:p>
            <a:r>
              <a:rPr lang="fr-FR" baseline="0" dirty="0" smtClean="0"/>
              <a:t>La mesure est faite toutes les 0,1 min ici, ce qui permet d’évaluer la vitesse de la réaction. </a:t>
            </a:r>
          </a:p>
          <a:p>
            <a:endParaRPr lang="fr-FR" baseline="0" dirty="0" smtClean="0"/>
          </a:p>
          <a:p>
            <a:r>
              <a:rPr lang="fr-FR" baseline="0" dirty="0" smtClean="0"/>
              <a:t>(45 s)</a:t>
            </a:r>
            <a:endParaRPr lang="fr-FR" dirty="0" smtClean="0"/>
          </a:p>
          <a:p>
            <a:endParaRPr lang="fr-FR" dirty="0" smtClean="0"/>
          </a:p>
          <a:p>
            <a:endParaRPr lang="fr-FR" dirty="0" smtClean="0"/>
          </a:p>
          <a:p>
            <a:r>
              <a:rPr lang="fr-FR" dirty="0" smtClean="0"/>
              <a:t>https://www.shimadzu.com/an/sites/shimadzu.com.an/files/pim/pim_document_file/applications/application_note/9783/jpo717101.pdf</a:t>
            </a:r>
          </a:p>
          <a:p>
            <a:endParaRPr lang="fr-FR" dirty="0" smtClean="0"/>
          </a:p>
          <a:p>
            <a:r>
              <a:rPr lang="en-US" sz="1200" b="0" i="0" u="none" strike="noStrike" kern="1200" baseline="0" dirty="0" smtClean="0">
                <a:solidFill>
                  <a:schemeClr val="tx1"/>
                </a:solidFill>
                <a:latin typeface="+mn-lt"/>
                <a:ea typeface="+mn-ea"/>
                <a:cs typeface="+mn-cs"/>
              </a:rPr>
              <a:t>In this case, PESI/MS was used to continuously monitor the </a:t>
            </a:r>
            <a:r>
              <a:rPr lang="en-US" sz="1200" b="0" i="0" u="none" strike="noStrike" kern="1200" baseline="0" dirty="0" err="1" smtClean="0">
                <a:solidFill>
                  <a:schemeClr val="tx1"/>
                </a:solidFill>
                <a:latin typeface="+mn-lt"/>
                <a:ea typeface="+mn-ea"/>
                <a:cs typeface="+mn-cs"/>
              </a:rPr>
              <a:t>deprotection</a:t>
            </a:r>
            <a:r>
              <a:rPr lang="en-US" sz="1200" b="0" i="0" u="none" strike="noStrike" kern="1200" baseline="0" dirty="0" smtClean="0">
                <a:solidFill>
                  <a:schemeClr val="tx1"/>
                </a:solidFill>
                <a:latin typeface="+mn-lt"/>
                <a:ea typeface="+mn-ea"/>
                <a:cs typeface="+mn-cs"/>
              </a:rPr>
              <a:t> reaction of a peptide protecting group in a sample plate</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Continuous monitoring of the </a:t>
            </a:r>
            <a:r>
              <a:rPr lang="en-US" sz="1200" b="0" i="0" u="none" strike="noStrike" kern="1200" baseline="0" dirty="0" err="1" smtClean="0">
                <a:solidFill>
                  <a:schemeClr val="tx1"/>
                </a:solidFill>
                <a:latin typeface="+mn-lt"/>
                <a:ea typeface="+mn-ea"/>
                <a:cs typeface="+mn-cs"/>
              </a:rPr>
              <a:t>Fmoc</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deprotection</a:t>
            </a:r>
            <a:r>
              <a:rPr lang="en-US" sz="1200" b="0" i="0" u="none" strike="noStrike" kern="1200" baseline="0" dirty="0" smtClean="0">
                <a:solidFill>
                  <a:schemeClr val="tx1"/>
                </a:solidFill>
                <a:latin typeface="+mn-lt"/>
                <a:ea typeface="+mn-ea"/>
                <a:cs typeface="+mn-cs"/>
              </a:rPr>
              <a:t> reaction by probe electrospray ionization/mass spectrometry. (A) Changes in peak intensities with reaction</a:t>
            </a:r>
          </a:p>
          <a:p>
            <a:r>
              <a:rPr lang="en-US" sz="1200" b="0" i="0" u="none" strike="noStrike" kern="1200" baseline="0" dirty="0" smtClean="0">
                <a:solidFill>
                  <a:schemeClr val="tx1"/>
                </a:solidFill>
                <a:latin typeface="+mn-lt"/>
                <a:ea typeface="+mn-ea"/>
                <a:cs typeface="+mn-cs"/>
              </a:rPr>
              <a:t>time, (B) time-course changes of the ion intensity ratio, and (C) scheme of the </a:t>
            </a:r>
            <a:r>
              <a:rPr lang="fr-FR" sz="1200" b="0" i="0" u="none" strike="noStrike" kern="1200" baseline="0" dirty="0" err="1" smtClean="0">
                <a:solidFill>
                  <a:schemeClr val="tx1"/>
                </a:solidFill>
                <a:latin typeface="+mn-lt"/>
                <a:ea typeface="+mn-ea"/>
                <a:cs typeface="+mn-cs"/>
              </a:rPr>
              <a:t>Fmoc</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deprotection</a:t>
            </a:r>
            <a:r>
              <a:rPr lang="fr-FR" sz="1200" b="0" i="0" u="none" strike="noStrike" kern="1200" baseline="0" dirty="0" smtClean="0">
                <a:solidFill>
                  <a:schemeClr val="tx1"/>
                </a:solidFill>
                <a:latin typeface="+mn-lt"/>
                <a:ea typeface="+mn-ea"/>
                <a:cs typeface="+mn-cs"/>
              </a:rPr>
              <a:t> </a:t>
            </a:r>
            <a:r>
              <a:rPr lang="fr-FR" sz="1200" b="0" i="0" u="none" strike="noStrike" kern="1200" baseline="0" dirty="0" err="1" smtClean="0">
                <a:solidFill>
                  <a:schemeClr val="tx1"/>
                </a:solidFill>
                <a:latin typeface="+mn-lt"/>
                <a:ea typeface="+mn-ea"/>
                <a:cs typeface="+mn-cs"/>
              </a:rPr>
              <a:t>reaction</a:t>
            </a:r>
            <a:r>
              <a:rPr lang="fr-FR" sz="1200" b="0" i="0" u="none" strike="noStrike" kern="1200" baseline="0" dirty="0" smtClean="0">
                <a:solidFill>
                  <a:schemeClr val="tx1"/>
                </a:solidFill>
                <a:latin typeface="+mn-lt"/>
                <a:ea typeface="+mn-ea"/>
                <a:cs typeface="+mn-cs"/>
              </a:rPr>
              <a:t>.</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15</a:t>
            </a:fld>
            <a:endParaRPr lang="fr-FR"/>
          </a:p>
        </p:txBody>
      </p:sp>
    </p:spTree>
    <p:extLst>
      <p:ext uri="{BB962C8B-B14F-4D97-AF65-F5344CB8AC3E}">
        <p14:creationId xmlns:p14="http://schemas.microsoft.com/office/powerpoint/2010/main" val="2076281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Ici, nous avons une autre note d’application de </a:t>
            </a:r>
            <a:r>
              <a:rPr lang="fr-FR" dirty="0" err="1" smtClean="0"/>
              <a:t>Shimadzu</a:t>
            </a:r>
            <a:r>
              <a:rPr lang="fr-FR" dirty="0" smtClean="0"/>
              <a:t> sur la sonde DPIMS,</a:t>
            </a:r>
            <a:r>
              <a:rPr lang="fr-FR" baseline="0" dirty="0" smtClean="0"/>
              <a:t> qui permet la détection rapide de la présence d’</a:t>
            </a:r>
            <a:r>
              <a:rPr lang="fr-FR" baseline="0" dirty="0" err="1" smtClean="0"/>
              <a:t>enilconazole</a:t>
            </a:r>
            <a:r>
              <a:rPr lang="fr-FR" baseline="0" dirty="0" smtClean="0"/>
              <a:t>, pesticide utilisé en post culture sur des oranges. </a:t>
            </a:r>
            <a:endParaRPr lang="fr-FR" dirty="0" smtClean="0"/>
          </a:p>
          <a:p>
            <a:endParaRPr lang="fr-FR" baseline="0" dirty="0" smtClean="0"/>
          </a:p>
          <a:p>
            <a:r>
              <a:rPr lang="fr-FR" baseline="0" dirty="0" smtClean="0"/>
              <a:t>Ici nous avons une plaque d’échantillonnage adaptée aux solides sur laquelle est déposé un petit morceau de peau d’orange, 35 µL de solvants y sont ajouté, et l’analyse directe avec la sonde DPIMS permet de détecter en haute résolution la présence du signal [M+H]+ de l’</a:t>
            </a:r>
            <a:r>
              <a:rPr lang="fr-FR" baseline="0" dirty="0" err="1" smtClean="0"/>
              <a:t>eniconazole</a:t>
            </a:r>
            <a:r>
              <a:rPr lang="fr-FR" baseline="0" dirty="0" smtClean="0"/>
              <a:t>, sans avoir eu recours à des étapes d’extraction. </a:t>
            </a:r>
          </a:p>
          <a:p>
            <a:endParaRPr lang="fr-FR" baseline="0" dirty="0" smtClean="0"/>
          </a:p>
          <a:p>
            <a:r>
              <a:rPr lang="fr-FR" baseline="0" dirty="0" smtClean="0"/>
              <a:t>(30 s)</a:t>
            </a:r>
          </a:p>
          <a:p>
            <a:endParaRPr lang="fr-FR" baseline="0" dirty="0" smtClean="0"/>
          </a:p>
          <a:p>
            <a:endParaRPr lang="fr-FR"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a:t>
            </a:r>
            <a:r>
              <a:rPr lang="fr-FR" dirty="0" err="1" smtClean="0"/>
              <a:t>enilconazole</a:t>
            </a:r>
            <a:r>
              <a:rPr lang="fr-FR" dirty="0" smtClean="0"/>
              <a:t> est un pesticide appliqué</a:t>
            </a:r>
            <a:r>
              <a:rPr lang="fr-FR" baseline="0" dirty="0" smtClean="0"/>
              <a:t> sur les cultures une fois la récolte passée pour éviter la pourriture des oranges durant leur différentes phases de transport et d’</a:t>
            </a:r>
            <a:r>
              <a:rPr lang="fr-FR" baseline="0" dirty="0" err="1" smtClean="0"/>
              <a:t>achemination</a:t>
            </a:r>
            <a:r>
              <a:rPr lang="fr-FR" baseline="0" dirty="0" smtClean="0"/>
              <a:t> jusqu’à leur point de vente. Son utilisation est interdite dans certains pays dont le Japon. </a:t>
            </a:r>
          </a:p>
          <a:p>
            <a:endParaRPr lang="fr-FR" baseline="0" dirty="0" smtClean="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16</a:t>
            </a:fld>
            <a:endParaRPr lang="fr-FR"/>
          </a:p>
        </p:txBody>
      </p:sp>
    </p:spTree>
    <p:extLst>
      <p:ext uri="{BB962C8B-B14F-4D97-AF65-F5344CB8AC3E}">
        <p14:creationId xmlns:p14="http://schemas.microsoft.com/office/powerpoint/2010/main" val="3887509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Une autre application qui fonctionne grâce à </a:t>
            </a:r>
            <a:r>
              <a:rPr lang="fr-FR" baseline="0" dirty="0" smtClean="0"/>
              <a:t>l’ESI, c’est le DESI </a:t>
            </a:r>
            <a:r>
              <a:rPr lang="fr-FR" baseline="0" dirty="0" err="1" smtClean="0"/>
              <a:t>imaging</a:t>
            </a:r>
            <a:r>
              <a:rPr lang="fr-FR" baseline="0" dirty="0" smtClean="0"/>
              <a:t>. Tout à l’heure, je vous ai parlé de l’imagerie MALDI où l’échantillon est préparé en étant mélangé avec une matrice. </a:t>
            </a:r>
          </a:p>
          <a:p>
            <a:endParaRPr lang="fr-FR" baseline="0" dirty="0" smtClean="0"/>
          </a:p>
          <a:p>
            <a:r>
              <a:rPr lang="fr-FR" baseline="0" dirty="0" smtClean="0"/>
              <a:t>Cette fois, aucune matrice n’est nécessaire, la sonde DESI envoie un spray de solvant chargé directement sur la surface de l’échantillon, les </a:t>
            </a:r>
            <a:r>
              <a:rPr lang="fr-FR" baseline="0" dirty="0" err="1" smtClean="0"/>
              <a:t>analytes</a:t>
            </a:r>
            <a:r>
              <a:rPr lang="fr-FR" baseline="0" dirty="0" smtClean="0"/>
              <a:t> chargés sont alors </a:t>
            </a:r>
            <a:r>
              <a:rPr lang="fr-FR" baseline="0" dirty="0" err="1" smtClean="0"/>
              <a:t>désorbés</a:t>
            </a:r>
            <a:r>
              <a:rPr lang="fr-FR" baseline="0" dirty="0" smtClean="0"/>
              <a:t> dans la phase gazeuse. L’avantage de cette technologie est la faible préparation d’échantillon nécessaire, et le switch facile entre l’ESI et le DESI.</a:t>
            </a:r>
          </a:p>
          <a:p>
            <a:r>
              <a:rPr lang="fr-FR" baseline="0" dirty="0" smtClean="0"/>
              <a:t>En revanche même interrogation que pour la sonde DPIMS, étant donné que ça fonctionne sur le principe de l’ESI, qu’en est-il de l’ionisation des composés apolaires et y-a-t-il un effet matrice important quand on travaille sur des échantillons biologiques ?</a:t>
            </a:r>
          </a:p>
          <a:p>
            <a:endParaRPr lang="fr-FR" baseline="0" dirty="0" smtClean="0"/>
          </a:p>
          <a:p>
            <a:endParaRPr lang="fr-FR" baseline="0" dirty="0" smtClean="0"/>
          </a:p>
          <a:p>
            <a:endParaRPr lang="fr-FR" baseline="0" dirty="0" smtClean="0"/>
          </a:p>
          <a:p>
            <a:endParaRPr lang="fr-FR" baseline="0" dirty="0" smtClean="0"/>
          </a:p>
          <a:p>
            <a:r>
              <a:rPr lang="fr-FR" baseline="0" dirty="0" smtClean="0"/>
              <a:t>(pas besoin de casser le vide, vu que la source est à pression atmosphérique).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17</a:t>
            </a:fld>
            <a:endParaRPr lang="fr-FR"/>
          </a:p>
        </p:txBody>
      </p:sp>
    </p:spTree>
    <p:extLst>
      <p:ext uri="{BB962C8B-B14F-4D97-AF65-F5344CB8AC3E}">
        <p14:creationId xmlns:p14="http://schemas.microsoft.com/office/powerpoint/2010/main" val="4280073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Jusqu’ici,</a:t>
            </a:r>
            <a:r>
              <a:rPr lang="fr-FR" baseline="0" dirty="0" smtClean="0"/>
              <a:t> je vous ai parlé de quelques technologies en terme de source d’ionisation mais la masse permet également l’analyse structurale des molécules </a:t>
            </a:r>
            <a:r>
              <a:rPr lang="fr-FR" baseline="0" dirty="0" err="1" smtClean="0"/>
              <a:t>grace</a:t>
            </a:r>
            <a:r>
              <a:rPr lang="fr-FR" baseline="0" dirty="0" smtClean="0"/>
              <a:t> à des expérience de MS/MS, sous peu que l’on possède au minimum un analyseur hybride avec une cellule de collision, ce qui est le cas actuellement à l’ILV. </a:t>
            </a:r>
          </a:p>
          <a:p>
            <a:r>
              <a:rPr lang="fr-FR" baseline="0" dirty="0" smtClean="0"/>
              <a:t>On peut donc après ionisation dans la source, sélectionner un ion dans le </a:t>
            </a:r>
            <a:r>
              <a:rPr lang="fr-FR" baseline="0" dirty="0" err="1" smtClean="0"/>
              <a:t>quadripole</a:t>
            </a:r>
            <a:r>
              <a:rPr lang="fr-FR" baseline="0" dirty="0" smtClean="0"/>
              <a:t>, le fragmenter dans la cellule de collision grâce à de l’argon envoyé à haute énergie, et analyser ses ions fils en haute résolution dans le TOF. On obtient ainsi un spectre de fragmentation MS/MS. </a:t>
            </a:r>
          </a:p>
          <a:p>
            <a:r>
              <a:rPr lang="fr-FR" baseline="0" dirty="0" smtClean="0"/>
              <a:t>En couplant la MS/MS à la chromatographie liquide, on peut identifier des composés présents dans un mélange. </a:t>
            </a:r>
          </a:p>
          <a:p>
            <a:endParaRPr lang="fr-FR" baseline="0" dirty="0" smtClean="0"/>
          </a:p>
          <a:p>
            <a:r>
              <a:rPr lang="fr-FR" baseline="0" dirty="0" smtClean="0"/>
              <a:t>Le problème de cette technologie est la difficulté et le temps passé pour identifier la structure d’un composé à partir des masses de ses ions fragments. </a:t>
            </a:r>
            <a:endParaRPr lang="fr-FR" dirty="0" smtClean="0"/>
          </a:p>
          <a:p>
            <a:endParaRPr lang="fr-FR" dirty="0" smtClean="0"/>
          </a:p>
          <a:p>
            <a:endParaRPr lang="fr-FR" dirty="0" smtClean="0"/>
          </a:p>
          <a:p>
            <a:endParaRPr lang="fr-FR" dirty="0" smtClean="0"/>
          </a:p>
          <a:p>
            <a:r>
              <a:rPr lang="fr-FR" dirty="0" smtClean="0"/>
              <a:t>Pas besoin de l’isoler en amont grâce à la LC</a:t>
            </a:r>
          </a:p>
          <a:p>
            <a:r>
              <a:rPr lang="fr-FR" dirty="0" smtClean="0"/>
              <a:t>Pas besoin de l’avoir en grande quantité</a:t>
            </a:r>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Base de données ? </a:t>
            </a:r>
            <a:r>
              <a:rPr lang="fr-FR" dirty="0" smtClean="0">
                <a:sym typeface="Wingdings" panose="05000000000000000000" pitchFamily="2" charset="2"/>
              </a:rPr>
              <a:t> thermo ?</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18</a:t>
            </a:fld>
            <a:endParaRPr lang="fr-FR"/>
          </a:p>
        </p:txBody>
      </p:sp>
    </p:spTree>
    <p:extLst>
      <p:ext uri="{BB962C8B-B14F-4D97-AF65-F5344CB8AC3E}">
        <p14:creationId xmlns:p14="http://schemas.microsoft.com/office/powerpoint/2010/main" val="451261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Pour ça, </a:t>
            </a:r>
            <a:r>
              <a:rPr lang="fr-FR" baseline="0" dirty="0" smtClean="0"/>
              <a:t>compound </a:t>
            </a:r>
            <a:r>
              <a:rPr lang="fr-FR" baseline="0" dirty="0" err="1" smtClean="0"/>
              <a:t>discoverer</a:t>
            </a:r>
            <a:r>
              <a:rPr lang="fr-FR" baseline="0" dirty="0" smtClean="0"/>
              <a:t>, qui est un logiciel développé par Thermo pour l’élucidation structurale de molécules inconnues. Je n’ai jamais utilisé ce logiciel, il a été développé ces dernières années par Thermo. </a:t>
            </a:r>
          </a:p>
          <a:p>
            <a:endParaRPr lang="fr-FR" baseline="0" dirty="0" smtClean="0"/>
          </a:p>
          <a:p>
            <a:r>
              <a:rPr lang="fr-FR" baseline="0" dirty="0" smtClean="0"/>
              <a:t>On sait qu’à partir de la LC-HRMS, on peut trouver les formules brutes des molécules d’un mélange inconnu.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Pour connaitre leur structure, on peut mettre en place des expériences de MS/MS pour les fragmenter : aujourd’hui les méthodes de fragmentation sont variées : on peut utiliser un gaz de collision, mais également faire du bombardement électronique, de l’irradiation UV, et d’autres techniques sont en cours de développement chez les constructeurs. Chaque technique permettant de fragmenter spécifiquement au niveau de certaines liaisons ou groupement chimiques, et ainsi d’obtenir des information plus précises.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On obtient ainsi un ou plusieurs spectres MS/MS qu’il faut élucider pour connaître la structure. Pour cela, il existe des bases de données, </a:t>
            </a:r>
            <a:r>
              <a:rPr lang="fr-FR" baseline="0" dirty="0" err="1" smtClean="0"/>
              <a:t>mzcloud</a:t>
            </a:r>
            <a:r>
              <a:rPr lang="fr-FR" baseline="0" dirty="0" smtClean="0"/>
              <a:t> est un exemple, mais il en existe d’autres. Seulement, il n’y a pas toujours de correspondance trouvée entre le spectre expérimental et la BDD, en particulier lorsqu’il s’agit d’une nouvelle molécule de synthèse.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smtClean="0"/>
              <a:t>Pour cela, </a:t>
            </a:r>
            <a:r>
              <a:rPr lang="fr-FR" baseline="0" dirty="0" err="1" smtClean="0"/>
              <a:t>mzlogic</a:t>
            </a:r>
            <a:r>
              <a:rPr lang="fr-FR" baseline="0" dirty="0" smtClean="0"/>
              <a:t> est un algorithme qui permet de recouper les données de plusieurs spectres MS/MS de structures connues avec le spectre expérimental, et en combinant ces informations avec la liste des possibilités de structures fournies par </a:t>
            </a:r>
            <a:r>
              <a:rPr lang="fr-FR" baseline="0" dirty="0" err="1" smtClean="0"/>
              <a:t>chemspider</a:t>
            </a:r>
            <a:r>
              <a:rPr lang="fr-FR" baseline="0" dirty="0" smtClean="0"/>
              <a:t>, va proposer une ou plusieurs structures. Puis le module </a:t>
            </a:r>
            <a:r>
              <a:rPr lang="fr-FR" baseline="0" dirty="0" err="1" smtClean="0"/>
              <a:t>fishscoring</a:t>
            </a:r>
            <a:r>
              <a:rPr lang="fr-FR" baseline="0" dirty="0" smtClean="0"/>
              <a:t> du logiciel générera un spectre MS/MS théorique de ces nouvelles structures et calculera un score de compatibilité.  </a:t>
            </a:r>
          </a:p>
          <a:p>
            <a:endParaRPr lang="fr-FR" baseline="0" dirty="0" smtClean="0"/>
          </a:p>
          <a:p>
            <a:endParaRPr lang="fr-FR" baseline="0" dirty="0" smtClean="0"/>
          </a:p>
          <a:p>
            <a:endParaRPr lang="fr-FR" baseline="0" dirty="0" smtClean="0"/>
          </a:p>
          <a:p>
            <a:endParaRPr lang="fr-FR" baseline="0" dirty="0" smtClean="0"/>
          </a:p>
          <a:p>
            <a:endParaRPr lang="fr-FR" baseline="0" dirty="0" smtClean="0"/>
          </a:p>
          <a:p>
            <a:r>
              <a:rPr lang="fr-FR" baseline="0" dirty="0" smtClean="0"/>
              <a:t>En effet, pour une molécule inconnue, il n’y a pas toujours de match avec les spectres MS/MS des bases de données. Pour cela </a:t>
            </a:r>
            <a:r>
              <a:rPr lang="fr-FR" baseline="0" dirty="0" err="1" smtClean="0"/>
              <a:t>mz</a:t>
            </a:r>
            <a:r>
              <a:rPr lang="fr-FR" baseline="0" dirty="0" smtClean="0"/>
              <a:t> </a:t>
            </a:r>
            <a:r>
              <a:rPr lang="fr-FR" baseline="0" dirty="0" err="1" smtClean="0"/>
              <a:t>logic</a:t>
            </a:r>
            <a:r>
              <a:rPr lang="fr-FR" baseline="0" dirty="0" smtClean="0"/>
              <a:t> est un algorithme qui aide à l’identification structurale : d’une part, la masse exacte obtenue sur le spectre MS </a:t>
            </a:r>
            <a:r>
              <a:rPr lang="fr-FR" dirty="0" smtClean="0"/>
              <a:t>va nous permettre</a:t>
            </a:r>
            <a:r>
              <a:rPr lang="fr-FR" baseline="0" dirty="0" smtClean="0"/>
              <a:t> d’obtenir une formule brute, dont les structures possibles seront confrontées à </a:t>
            </a:r>
            <a:r>
              <a:rPr lang="fr-FR" baseline="0" dirty="0" err="1" smtClean="0"/>
              <a:t>chemspider</a:t>
            </a:r>
            <a:r>
              <a:rPr lang="fr-FR" baseline="0" dirty="0" smtClean="0"/>
              <a:t>. Puis, en faisant une recherche par similarité avec les spectres existant sur la BDD, le spectre MS/MS permettra de faire le tri parmi les structures proposées.  </a:t>
            </a:r>
            <a:r>
              <a:rPr lang="fr-FR" baseline="0" dirty="0" err="1" smtClean="0"/>
              <a:t>Mz</a:t>
            </a:r>
            <a:r>
              <a:rPr lang="fr-FR" baseline="0" dirty="0" smtClean="0"/>
              <a:t> </a:t>
            </a:r>
            <a:r>
              <a:rPr lang="fr-FR" baseline="0" dirty="0" err="1" smtClean="0"/>
              <a:t>logic</a:t>
            </a:r>
            <a:r>
              <a:rPr lang="fr-FR" baseline="0" dirty="0" smtClean="0"/>
              <a:t> classe alors les structures candidates avec un score de similarité. </a:t>
            </a:r>
            <a:endParaRPr lang="fr-FR" dirty="0" smtClean="0"/>
          </a:p>
          <a:p>
            <a:endParaRPr lang="fr-FR"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https://assets.thermofisher.com/TFS-Assets/CMD/Reference-Materials/wp-66011-ms-grant-application-orbitrap-iq-x-tribrid-wp66011-en.pdf</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https://lcms.cz/labrulez-bucket-strapi-h3hsga3/po_66162_asms22_isomers_dissociation_and_ultraviolet_photodissociation_po66162_en_3e46923c81/po-66162-asms22-isomers-dissociation-and-ultraviolet-photodissociation-po66162-en.pdf</a:t>
            </a:r>
          </a:p>
          <a:p>
            <a:r>
              <a:rPr lang="fr-FR" dirty="0" smtClean="0"/>
              <a:t>EAD :</a:t>
            </a:r>
          </a:p>
          <a:p>
            <a:r>
              <a:rPr lang="fr-FR" dirty="0" smtClean="0"/>
              <a:t>https://sciex.com/tech-notes/life-science-research/lipidomics/complete-structural-elucidation-of-lipids-in-a-single-experiment0</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19</a:t>
            </a:fld>
            <a:endParaRPr lang="fr-FR"/>
          </a:p>
        </p:txBody>
      </p:sp>
    </p:spTree>
    <p:extLst>
      <p:ext uri="{BB962C8B-B14F-4D97-AF65-F5344CB8AC3E}">
        <p14:creationId xmlns:p14="http://schemas.microsoft.com/office/powerpoint/2010/main" val="372143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Nous verrons d’abord en quoi consiste l’utilisation de notre appareil à l’ILV,</a:t>
            </a:r>
            <a:r>
              <a:rPr lang="fr-FR" baseline="0" dirty="0" smtClean="0"/>
              <a:t> avant de s’intéresser aux dernières innovations en terme de source d’ionisation, d’analyse structurale et de couplage avec des méthodes séparatives. </a:t>
            </a:r>
          </a:p>
          <a:p>
            <a:r>
              <a:rPr lang="fr-FR" baseline="0" dirty="0" smtClean="0"/>
              <a:t>Le but n’est pas de vous faire une liste exhaustive de tout ce qui existe car cela prendrait trop de temps, j’ai simplement sélectionné quelques technologies qui me paraissent intéressantes.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a:t>
            </a:fld>
            <a:endParaRPr lang="fr-FR"/>
          </a:p>
        </p:txBody>
      </p:sp>
    </p:spTree>
    <p:extLst>
      <p:ext uri="{BB962C8B-B14F-4D97-AF65-F5344CB8AC3E}">
        <p14:creationId xmlns:p14="http://schemas.microsoft.com/office/powerpoint/2010/main" val="17942160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err="1" smtClean="0"/>
              <a:t>Ces</a:t>
            </a:r>
            <a:r>
              <a:rPr lang="en-US" dirty="0" smtClean="0"/>
              <a:t> </a:t>
            </a:r>
            <a:r>
              <a:rPr lang="en-US" dirty="0" err="1" smtClean="0"/>
              <a:t>dernières</a:t>
            </a:r>
            <a:r>
              <a:rPr lang="en-US" dirty="0" smtClean="0"/>
              <a:t> </a:t>
            </a:r>
            <a:r>
              <a:rPr lang="en-US" dirty="0" err="1" smtClean="0"/>
              <a:t>années</a:t>
            </a:r>
            <a:r>
              <a:rPr lang="en-US" dirty="0" smtClean="0"/>
              <a:t>, </a:t>
            </a:r>
            <a:r>
              <a:rPr lang="en-US" dirty="0" err="1" smtClean="0"/>
              <a:t>s’est</a:t>
            </a:r>
            <a:r>
              <a:rPr lang="en-US" dirty="0" smtClean="0"/>
              <a:t> </a:t>
            </a:r>
            <a:r>
              <a:rPr lang="en-US" dirty="0" err="1" smtClean="0"/>
              <a:t>également</a:t>
            </a:r>
            <a:r>
              <a:rPr lang="en-US" dirty="0" smtClean="0"/>
              <a:t> beaucoup </a:t>
            </a:r>
            <a:r>
              <a:rPr lang="en-US" dirty="0" err="1" smtClean="0"/>
              <a:t>développée</a:t>
            </a:r>
            <a:r>
              <a:rPr lang="en-US" dirty="0" smtClean="0"/>
              <a:t> la </a:t>
            </a:r>
            <a:r>
              <a:rPr lang="en-US" dirty="0" err="1" smtClean="0"/>
              <a:t>mobilité</a:t>
            </a:r>
            <a:r>
              <a:rPr lang="en-US" dirty="0" smtClean="0"/>
              <a:t> </a:t>
            </a:r>
            <a:r>
              <a:rPr lang="en-US" dirty="0" err="1" smtClean="0"/>
              <a:t>ionique</a:t>
            </a:r>
            <a:r>
              <a:rPr lang="en-US" dirty="0" smtClean="0"/>
              <a:t>. </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smtClean="0"/>
              <a:t>C’est</a:t>
            </a:r>
            <a:r>
              <a:rPr lang="en-US" dirty="0" smtClean="0"/>
              <a:t> un module qui se </a:t>
            </a:r>
            <a:r>
              <a:rPr lang="en-US" dirty="0" err="1" smtClean="0"/>
              <a:t>situe</a:t>
            </a:r>
            <a:r>
              <a:rPr lang="en-US" dirty="0" smtClean="0"/>
              <a:t> au sein de </a:t>
            </a:r>
            <a:r>
              <a:rPr lang="en-US" dirty="0" err="1" smtClean="0"/>
              <a:t>l’analyseur</a:t>
            </a:r>
            <a:r>
              <a:rPr lang="en-US" dirty="0" smtClean="0"/>
              <a:t> et </a:t>
            </a:r>
            <a:r>
              <a:rPr lang="en-US" dirty="0" err="1" smtClean="0"/>
              <a:t>permet</a:t>
            </a:r>
            <a:r>
              <a:rPr lang="en-US" dirty="0" smtClean="0"/>
              <a:t> </a:t>
            </a:r>
            <a:r>
              <a:rPr lang="en-US" dirty="0" err="1" smtClean="0"/>
              <a:t>d’étudier</a:t>
            </a:r>
            <a:r>
              <a:rPr lang="en-US" dirty="0" smtClean="0"/>
              <a:t> le </a:t>
            </a:r>
            <a:r>
              <a:rPr lang="en-US" dirty="0" err="1" smtClean="0"/>
              <a:t>déplacement</a:t>
            </a:r>
            <a:r>
              <a:rPr lang="en-US" dirty="0" smtClean="0"/>
              <a:t> des ions à travers un </a:t>
            </a:r>
            <a:r>
              <a:rPr lang="en-US" dirty="0" err="1" smtClean="0"/>
              <a:t>gaz</a:t>
            </a:r>
            <a:r>
              <a:rPr lang="en-US" dirty="0" smtClean="0"/>
              <a:t> sous </a:t>
            </a:r>
            <a:r>
              <a:rPr lang="en-US" dirty="0" err="1" smtClean="0"/>
              <a:t>l’influence</a:t>
            </a:r>
            <a:r>
              <a:rPr lang="en-US" dirty="0" smtClean="0"/>
              <a:t> d’un champ </a:t>
            </a:r>
            <a:r>
              <a:rPr lang="en-US" dirty="0" err="1" smtClean="0"/>
              <a:t>électrique</a:t>
            </a:r>
            <a:r>
              <a:rPr lang="en-US" dirty="0" smtClean="0"/>
              <a:t>. Les ions se </a:t>
            </a:r>
            <a:r>
              <a:rPr lang="en-US" dirty="0" err="1" smtClean="0"/>
              <a:t>séparent</a:t>
            </a:r>
            <a:r>
              <a:rPr lang="en-US" dirty="0" smtClean="0"/>
              <a:t> </a:t>
            </a:r>
            <a:r>
              <a:rPr lang="en-US" dirty="0" err="1" smtClean="0"/>
              <a:t>en</a:t>
            </a:r>
            <a:r>
              <a:rPr lang="en-US" dirty="0" smtClean="0"/>
              <a:t> function de </a:t>
            </a:r>
            <a:r>
              <a:rPr lang="en-US" dirty="0" err="1" smtClean="0"/>
              <a:t>leur</a:t>
            </a:r>
            <a:r>
              <a:rPr lang="en-US" dirty="0" smtClean="0"/>
              <a:t> section </a:t>
            </a:r>
            <a:r>
              <a:rPr lang="en-US" dirty="0" err="1" smtClean="0"/>
              <a:t>efficace</a:t>
            </a:r>
            <a:r>
              <a:rPr lang="en-US" dirty="0" smtClean="0"/>
              <a:t> de collision.</a:t>
            </a:r>
            <a:r>
              <a:rPr lang="en-US" baseline="0" dirty="0" smtClean="0"/>
              <a:t> </a:t>
            </a:r>
            <a:r>
              <a:rPr lang="en-US" sz="1200" i="1" kern="1200" dirty="0" smtClean="0">
                <a:solidFill>
                  <a:schemeClr val="tx1"/>
                </a:solidFill>
                <a:effectLst/>
                <a:latin typeface="+mn-lt"/>
                <a:ea typeface="+mn-ea"/>
                <a:cs typeface="+mn-cs"/>
              </a:rPr>
              <a:t>Les ions</a:t>
            </a:r>
            <a:r>
              <a:rPr lang="en-US" sz="1200" i="1" kern="1200" baseline="0" dirty="0" smtClean="0">
                <a:solidFill>
                  <a:schemeClr val="tx1"/>
                </a:solidFill>
                <a:effectLst/>
                <a:latin typeface="+mn-lt"/>
                <a:ea typeface="+mn-ea"/>
                <a:cs typeface="+mn-cs"/>
              </a:rPr>
              <a:t> qui </a:t>
            </a:r>
            <a:r>
              <a:rPr lang="en-US" sz="1200" i="1" kern="1200" baseline="0" dirty="0" err="1" smtClean="0">
                <a:solidFill>
                  <a:schemeClr val="tx1"/>
                </a:solidFill>
                <a:effectLst/>
                <a:latin typeface="+mn-lt"/>
                <a:ea typeface="+mn-ea"/>
                <a:cs typeface="+mn-cs"/>
              </a:rPr>
              <a:t>prennent</a:t>
            </a:r>
            <a:r>
              <a:rPr lang="en-US" sz="1200" i="1" kern="1200" baseline="0" dirty="0" smtClean="0">
                <a:solidFill>
                  <a:schemeClr val="tx1"/>
                </a:solidFill>
                <a:effectLst/>
                <a:latin typeface="+mn-lt"/>
                <a:ea typeface="+mn-ea"/>
                <a:cs typeface="+mn-cs"/>
              </a:rPr>
              <a:t> le plus de place (plus petit K) </a:t>
            </a:r>
            <a:r>
              <a:rPr lang="en-US" sz="1200" i="1" kern="1200" baseline="0" dirty="0" err="1" smtClean="0">
                <a:solidFill>
                  <a:schemeClr val="tx1"/>
                </a:solidFill>
                <a:effectLst/>
                <a:latin typeface="+mn-lt"/>
                <a:ea typeface="+mn-ea"/>
                <a:cs typeface="+mn-cs"/>
              </a:rPr>
              <a:t>dans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l’espace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voyageant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moins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vite</a:t>
            </a:r>
            <a:r>
              <a:rPr lang="en-US" sz="1200" i="1" kern="1200" baseline="0" dirty="0" smtClean="0">
                <a:solidFill>
                  <a:schemeClr val="tx1"/>
                </a:solidFill>
                <a:effectLst/>
                <a:latin typeface="+mn-lt"/>
                <a:ea typeface="+mn-ea"/>
                <a:cs typeface="+mn-cs"/>
              </a:rPr>
              <a:t> que les plus compacts car </a:t>
            </a:r>
            <a:r>
              <a:rPr lang="en-US" sz="1200" i="1" kern="1200" baseline="0" dirty="0" err="1" smtClean="0">
                <a:solidFill>
                  <a:schemeClr val="tx1"/>
                </a:solidFill>
                <a:effectLst/>
                <a:latin typeface="+mn-lt"/>
                <a:ea typeface="+mn-ea"/>
                <a:cs typeface="+mn-cs"/>
              </a:rPr>
              <a:t>soumis</a:t>
            </a:r>
            <a:r>
              <a:rPr lang="en-US" sz="1200" i="1" kern="1200" baseline="0" dirty="0" smtClean="0">
                <a:solidFill>
                  <a:schemeClr val="tx1"/>
                </a:solidFill>
                <a:effectLst/>
                <a:latin typeface="+mn-lt"/>
                <a:ea typeface="+mn-ea"/>
                <a:cs typeface="+mn-cs"/>
              </a:rPr>
              <a:t> à plus de collision avec le </a:t>
            </a:r>
            <a:r>
              <a:rPr lang="en-US" sz="1200" i="1" kern="1200" baseline="0" dirty="0" err="1" smtClean="0">
                <a:solidFill>
                  <a:schemeClr val="tx1"/>
                </a:solidFill>
                <a:effectLst/>
                <a:latin typeface="+mn-lt"/>
                <a:ea typeface="+mn-ea"/>
                <a:cs typeface="+mn-cs"/>
              </a:rPr>
              <a:t>gaz</a:t>
            </a:r>
            <a:r>
              <a:rPr lang="en-US" sz="1200" i="1" kern="1200" baseline="0" dirty="0" smtClean="0">
                <a:solidFill>
                  <a:schemeClr val="tx1"/>
                </a:solidFill>
                <a:effectLst/>
                <a:latin typeface="+mn-lt"/>
                <a:ea typeface="+mn-ea"/>
                <a:cs typeface="+mn-cs"/>
              </a:rPr>
              <a:t> tampon. </a:t>
            </a:r>
          </a:p>
          <a:p>
            <a:endParaRPr lang="en-US" dirty="0" smtClean="0"/>
          </a:p>
          <a:p>
            <a:r>
              <a:rPr lang="en-US" sz="1200" i="1" kern="1200" baseline="0" dirty="0" smtClean="0">
                <a:solidFill>
                  <a:schemeClr val="tx1"/>
                </a:solidFill>
                <a:effectLst/>
                <a:latin typeface="+mn-lt"/>
                <a:ea typeface="+mn-ea"/>
                <a:cs typeface="+mn-cs"/>
              </a:rPr>
              <a:t>_La </a:t>
            </a:r>
            <a:r>
              <a:rPr lang="en-US" sz="1200" i="1" kern="1200" baseline="0" dirty="0" err="1" smtClean="0">
                <a:solidFill>
                  <a:schemeClr val="tx1"/>
                </a:solidFill>
                <a:effectLst/>
                <a:latin typeface="+mn-lt"/>
                <a:ea typeface="+mn-ea"/>
                <a:cs typeface="+mn-cs"/>
              </a:rPr>
              <a:t>mobilité</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ionique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sert</a:t>
            </a:r>
            <a:r>
              <a:rPr lang="en-US" sz="1200" i="1" kern="1200" baseline="0" dirty="0" smtClean="0">
                <a:solidFill>
                  <a:schemeClr val="tx1"/>
                </a:solidFill>
                <a:effectLst/>
                <a:latin typeface="+mn-lt"/>
                <a:ea typeface="+mn-ea"/>
                <a:cs typeface="+mn-cs"/>
              </a:rPr>
              <a:t> à faire des </a:t>
            </a:r>
            <a:r>
              <a:rPr lang="en-US" sz="1200" i="1" kern="1200" baseline="0" dirty="0" err="1" smtClean="0">
                <a:solidFill>
                  <a:schemeClr val="tx1"/>
                </a:solidFill>
                <a:effectLst/>
                <a:latin typeface="+mn-lt"/>
                <a:ea typeface="+mn-ea"/>
                <a:cs typeface="+mn-cs"/>
              </a:rPr>
              <a:t>calculs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théoriques</a:t>
            </a:r>
            <a:r>
              <a:rPr lang="en-US" sz="1200" i="1" kern="1200" baseline="0" dirty="0" smtClean="0">
                <a:solidFill>
                  <a:schemeClr val="tx1"/>
                </a:solidFill>
                <a:effectLst/>
                <a:latin typeface="+mn-lt"/>
                <a:ea typeface="+mn-ea"/>
                <a:cs typeface="+mn-cs"/>
              </a:rPr>
              <a:t> de la section </a:t>
            </a:r>
            <a:r>
              <a:rPr lang="en-US" sz="1200" i="1" kern="1200" baseline="0" dirty="0" err="1" smtClean="0">
                <a:solidFill>
                  <a:schemeClr val="tx1"/>
                </a:solidFill>
                <a:effectLst/>
                <a:latin typeface="+mn-lt"/>
                <a:ea typeface="+mn-ea"/>
                <a:cs typeface="+mn-cs"/>
              </a:rPr>
              <a:t>efficace</a:t>
            </a:r>
            <a:r>
              <a:rPr lang="en-US" sz="1200" i="1" kern="1200" baseline="0" dirty="0" smtClean="0">
                <a:solidFill>
                  <a:schemeClr val="tx1"/>
                </a:solidFill>
                <a:effectLst/>
                <a:latin typeface="+mn-lt"/>
                <a:ea typeface="+mn-ea"/>
                <a:cs typeface="+mn-cs"/>
              </a:rPr>
              <a:t> de collision d’un ion, </a:t>
            </a:r>
            <a:r>
              <a:rPr lang="en-US" sz="1200" i="1" kern="1200" baseline="0" dirty="0" err="1" smtClean="0">
                <a:solidFill>
                  <a:schemeClr val="tx1"/>
                </a:solidFill>
                <a:effectLst/>
                <a:latin typeface="+mn-lt"/>
                <a:ea typeface="+mn-ea"/>
                <a:cs typeface="+mn-cs"/>
              </a:rPr>
              <a:t>cependant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il</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existe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plusieurs</a:t>
            </a:r>
            <a:r>
              <a:rPr lang="en-US" sz="1200" i="1" kern="1200" baseline="0" dirty="0" smtClean="0">
                <a:solidFill>
                  <a:schemeClr val="tx1"/>
                </a:solidFill>
                <a:effectLst/>
                <a:latin typeface="+mn-lt"/>
                <a:ea typeface="+mn-ea"/>
                <a:cs typeface="+mn-cs"/>
              </a:rPr>
              <a:t> methods de </a:t>
            </a:r>
            <a:r>
              <a:rPr lang="en-US" sz="1200" i="1" kern="1200" baseline="0" dirty="0" err="1" smtClean="0">
                <a:solidFill>
                  <a:schemeClr val="tx1"/>
                </a:solidFill>
                <a:effectLst/>
                <a:latin typeface="+mn-lt"/>
                <a:ea typeface="+mn-ea"/>
                <a:cs typeface="+mn-cs"/>
              </a:rPr>
              <a:t>calculs</a:t>
            </a:r>
            <a:r>
              <a:rPr lang="en-US" sz="1200" i="1" kern="1200" baseline="0" dirty="0" smtClean="0">
                <a:solidFill>
                  <a:schemeClr val="tx1"/>
                </a:solidFill>
                <a:effectLst/>
                <a:latin typeface="+mn-lt"/>
                <a:ea typeface="+mn-ea"/>
                <a:cs typeface="+mn-cs"/>
              </a:rPr>
              <a:t>, sur </a:t>
            </a:r>
            <a:r>
              <a:rPr lang="en-US" sz="1200" i="1" kern="1200" baseline="0" dirty="0" err="1" smtClean="0">
                <a:solidFill>
                  <a:schemeClr val="tx1"/>
                </a:solidFill>
                <a:effectLst/>
                <a:latin typeface="+mn-lt"/>
                <a:ea typeface="+mn-ea"/>
                <a:cs typeface="+mn-cs"/>
              </a:rPr>
              <a:t>lesquelles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il</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n’y</a:t>
            </a:r>
            <a:r>
              <a:rPr lang="en-US" sz="1200" i="1" kern="1200" baseline="0" dirty="0" smtClean="0">
                <a:solidFill>
                  <a:schemeClr val="tx1"/>
                </a:solidFill>
                <a:effectLst/>
                <a:latin typeface="+mn-lt"/>
                <a:ea typeface="+mn-ea"/>
                <a:cs typeface="+mn-cs"/>
              </a:rPr>
              <a:t> a pas </a:t>
            </a:r>
            <a:r>
              <a:rPr lang="en-US" sz="1200" i="1" kern="1200" baseline="0" dirty="0" err="1" smtClean="0">
                <a:solidFill>
                  <a:schemeClr val="tx1"/>
                </a:solidFill>
                <a:effectLst/>
                <a:latin typeface="+mn-lt"/>
                <a:ea typeface="+mn-ea"/>
                <a:cs typeface="+mn-cs"/>
              </a:rPr>
              <a:t>toujours</a:t>
            </a:r>
            <a:r>
              <a:rPr lang="en-US" sz="1200" i="1" kern="1200" baseline="0" dirty="0" smtClean="0">
                <a:solidFill>
                  <a:schemeClr val="tx1"/>
                </a:solidFill>
                <a:effectLst/>
                <a:latin typeface="+mn-lt"/>
                <a:ea typeface="+mn-ea"/>
                <a:cs typeface="+mn-cs"/>
              </a:rPr>
              <a:t> de consensus. De plus, la </a:t>
            </a:r>
            <a:r>
              <a:rPr lang="en-US" sz="1200" i="1" kern="1200" baseline="0" dirty="0" err="1" smtClean="0">
                <a:solidFill>
                  <a:schemeClr val="tx1"/>
                </a:solidFill>
                <a:effectLst/>
                <a:latin typeface="+mn-lt"/>
                <a:ea typeface="+mn-ea"/>
                <a:cs typeface="+mn-cs"/>
              </a:rPr>
              <a:t>mesure</a:t>
            </a:r>
            <a:r>
              <a:rPr lang="en-US" sz="1200" i="1" kern="1200" baseline="0" dirty="0" smtClean="0">
                <a:solidFill>
                  <a:schemeClr val="tx1"/>
                </a:solidFill>
                <a:effectLst/>
                <a:latin typeface="+mn-lt"/>
                <a:ea typeface="+mn-ea"/>
                <a:cs typeface="+mn-cs"/>
              </a:rPr>
              <a:t> se fait </a:t>
            </a:r>
            <a:r>
              <a:rPr lang="en-US" sz="1200" i="1" kern="1200" baseline="0" dirty="0" err="1" smtClean="0">
                <a:solidFill>
                  <a:schemeClr val="tx1"/>
                </a:solidFill>
                <a:effectLst/>
                <a:latin typeface="+mn-lt"/>
                <a:ea typeface="+mn-ea"/>
                <a:cs typeface="+mn-cs"/>
              </a:rPr>
              <a:t>en</a:t>
            </a:r>
            <a:r>
              <a:rPr lang="en-US" sz="1200" i="1" kern="1200" baseline="0" dirty="0" smtClean="0">
                <a:solidFill>
                  <a:schemeClr val="tx1"/>
                </a:solidFill>
                <a:effectLst/>
                <a:latin typeface="+mn-lt"/>
                <a:ea typeface="+mn-ea"/>
                <a:cs typeface="+mn-cs"/>
              </a:rPr>
              <a:t> phase </a:t>
            </a:r>
            <a:r>
              <a:rPr lang="en-US" sz="1200" i="1" kern="1200" baseline="0" dirty="0" err="1" smtClean="0">
                <a:solidFill>
                  <a:schemeClr val="tx1"/>
                </a:solidFill>
                <a:effectLst/>
                <a:latin typeface="+mn-lt"/>
                <a:ea typeface="+mn-ea"/>
                <a:cs typeface="+mn-cs"/>
              </a:rPr>
              <a:t>gaz</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dans</a:t>
            </a:r>
            <a:r>
              <a:rPr lang="en-US" sz="1200" i="1" kern="1200" baseline="0" dirty="0" smtClean="0">
                <a:solidFill>
                  <a:schemeClr val="tx1"/>
                </a:solidFill>
                <a:effectLst/>
                <a:latin typeface="+mn-lt"/>
                <a:ea typeface="+mn-ea"/>
                <a:cs typeface="+mn-cs"/>
              </a:rPr>
              <a:t> des conditions </a:t>
            </a:r>
            <a:r>
              <a:rPr lang="en-US" sz="1200" i="1" kern="1200" baseline="0" dirty="0" err="1" smtClean="0">
                <a:solidFill>
                  <a:schemeClr val="tx1"/>
                </a:solidFill>
                <a:effectLst/>
                <a:latin typeface="+mn-lt"/>
                <a:ea typeface="+mn-ea"/>
                <a:cs typeface="+mn-cs"/>
              </a:rPr>
              <a:t>particulières</a:t>
            </a:r>
            <a:r>
              <a:rPr lang="en-US" sz="1200" i="1" kern="1200" baseline="0" dirty="0" smtClean="0">
                <a:solidFill>
                  <a:schemeClr val="tx1"/>
                </a:solidFill>
                <a:effectLst/>
                <a:latin typeface="+mn-lt"/>
                <a:ea typeface="+mn-ea"/>
                <a:cs typeface="+mn-cs"/>
              </a:rPr>
              <a:t> et </a:t>
            </a:r>
            <a:r>
              <a:rPr lang="en-US" sz="1200" i="1" kern="1200" baseline="0" dirty="0" err="1" smtClean="0">
                <a:solidFill>
                  <a:schemeClr val="tx1"/>
                </a:solidFill>
                <a:effectLst/>
                <a:latin typeface="+mn-lt"/>
                <a:ea typeface="+mn-ea"/>
                <a:cs typeface="+mn-cs"/>
              </a:rPr>
              <a:t>n’est</a:t>
            </a:r>
            <a:r>
              <a:rPr lang="en-US" sz="1200" i="1" kern="1200" baseline="0" dirty="0" smtClean="0">
                <a:solidFill>
                  <a:schemeClr val="tx1"/>
                </a:solidFill>
                <a:effectLst/>
                <a:latin typeface="+mn-lt"/>
                <a:ea typeface="+mn-ea"/>
                <a:cs typeface="+mn-cs"/>
              </a:rPr>
              <a:t> pas </a:t>
            </a:r>
            <a:r>
              <a:rPr lang="en-US" sz="1200" i="1" kern="1200" baseline="0" dirty="0" err="1" smtClean="0">
                <a:solidFill>
                  <a:schemeClr val="tx1"/>
                </a:solidFill>
                <a:effectLst/>
                <a:latin typeface="+mn-lt"/>
                <a:ea typeface="+mn-ea"/>
                <a:cs typeface="+mn-cs"/>
              </a:rPr>
              <a:t>forcément</a:t>
            </a:r>
            <a:r>
              <a:rPr lang="en-US" sz="1200" i="1" kern="1200" baseline="0" dirty="0" smtClean="0">
                <a:solidFill>
                  <a:schemeClr val="tx1"/>
                </a:solidFill>
                <a:effectLst/>
                <a:latin typeface="+mn-lt"/>
                <a:ea typeface="+mn-ea"/>
                <a:cs typeface="+mn-cs"/>
              </a:rPr>
              <a:t> representative des </a:t>
            </a:r>
            <a:r>
              <a:rPr lang="en-US" sz="1200" i="1" kern="1200" baseline="0" dirty="0" err="1" smtClean="0">
                <a:solidFill>
                  <a:schemeClr val="tx1"/>
                </a:solidFill>
                <a:effectLst/>
                <a:latin typeface="+mn-lt"/>
                <a:ea typeface="+mn-ea"/>
                <a:cs typeface="+mn-cs"/>
              </a:rPr>
              <a:t>conditons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réelles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d’utilisation</a:t>
            </a:r>
            <a:r>
              <a:rPr lang="en-US" sz="1200" i="1" kern="1200" baseline="0" dirty="0" smtClean="0">
                <a:solidFill>
                  <a:schemeClr val="tx1"/>
                </a:solidFill>
                <a:effectLst/>
                <a:latin typeface="+mn-lt"/>
                <a:ea typeface="+mn-ea"/>
                <a:cs typeface="+mn-cs"/>
              </a:rPr>
              <a:t> d’un compose. </a:t>
            </a:r>
          </a:p>
          <a:p>
            <a:r>
              <a:rPr lang="en-US" sz="1200" i="1" kern="1200" baseline="0" dirty="0" smtClean="0">
                <a:solidFill>
                  <a:schemeClr val="tx1"/>
                </a:solidFill>
                <a:effectLst/>
                <a:latin typeface="+mn-lt"/>
                <a:ea typeface="+mn-ea"/>
                <a:cs typeface="+mn-cs"/>
              </a:rPr>
              <a:t>_On </a:t>
            </a:r>
            <a:r>
              <a:rPr lang="en-US" sz="1200" i="1" kern="1200" baseline="0" dirty="0" err="1" smtClean="0">
                <a:solidFill>
                  <a:schemeClr val="tx1"/>
                </a:solidFill>
                <a:effectLst/>
                <a:latin typeface="+mn-lt"/>
                <a:ea typeface="+mn-ea"/>
                <a:cs typeface="+mn-cs"/>
              </a:rPr>
              <a:t>l’utilise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également</a:t>
            </a:r>
            <a:r>
              <a:rPr lang="en-US" sz="1200" i="1" kern="1200" baseline="0" dirty="0" smtClean="0">
                <a:solidFill>
                  <a:schemeClr val="tx1"/>
                </a:solidFill>
                <a:effectLst/>
                <a:latin typeface="+mn-lt"/>
                <a:ea typeface="+mn-ea"/>
                <a:cs typeface="+mn-cs"/>
              </a:rPr>
              <a:t> pour la separation </a:t>
            </a:r>
            <a:r>
              <a:rPr lang="en-US" sz="1200" i="1" kern="1200" baseline="0" dirty="0" err="1" smtClean="0">
                <a:solidFill>
                  <a:schemeClr val="tx1"/>
                </a:solidFill>
                <a:effectLst/>
                <a:latin typeface="+mn-lt"/>
                <a:ea typeface="+mn-ea"/>
                <a:cs typeface="+mn-cs"/>
              </a:rPr>
              <a:t>d’isomers</a:t>
            </a:r>
            <a:r>
              <a:rPr lang="en-US" sz="1200" i="1" kern="1200" baseline="0" dirty="0" smtClean="0">
                <a:solidFill>
                  <a:schemeClr val="tx1"/>
                </a:solidFill>
                <a:effectLst/>
                <a:latin typeface="+mn-lt"/>
                <a:ea typeface="+mn-ea"/>
                <a:cs typeface="+mn-cs"/>
              </a:rPr>
              <a:t> de configuration. </a:t>
            </a:r>
          </a:p>
          <a:p>
            <a:r>
              <a:rPr lang="en-US" sz="1200" i="1" kern="1200" baseline="0" dirty="0" smtClean="0">
                <a:solidFill>
                  <a:schemeClr val="tx1"/>
                </a:solidFill>
                <a:effectLst/>
                <a:latin typeface="+mn-lt"/>
                <a:ea typeface="+mn-ea"/>
                <a:cs typeface="+mn-cs"/>
              </a:rPr>
              <a:t>_Et </a:t>
            </a:r>
            <a:r>
              <a:rPr lang="en-US" sz="1200" i="1" kern="1200" baseline="0" dirty="0" err="1" smtClean="0">
                <a:solidFill>
                  <a:schemeClr val="tx1"/>
                </a:solidFill>
                <a:effectLst/>
                <a:latin typeface="+mn-lt"/>
                <a:ea typeface="+mn-ea"/>
                <a:cs typeface="+mn-cs"/>
              </a:rPr>
              <a:t>également</a:t>
            </a:r>
            <a:r>
              <a:rPr lang="en-US" sz="1200" i="1" kern="1200" baseline="0" dirty="0" smtClean="0">
                <a:solidFill>
                  <a:schemeClr val="tx1"/>
                </a:solidFill>
                <a:effectLst/>
                <a:latin typeface="+mn-lt"/>
                <a:ea typeface="+mn-ea"/>
                <a:cs typeface="+mn-cs"/>
              </a:rPr>
              <a:t> pour faire du </a:t>
            </a:r>
            <a:r>
              <a:rPr lang="en-US" sz="1200" i="1" kern="1200" baseline="0" dirty="0" err="1" smtClean="0">
                <a:solidFill>
                  <a:schemeClr val="tx1"/>
                </a:solidFill>
                <a:effectLst/>
                <a:latin typeface="+mn-lt"/>
                <a:ea typeface="+mn-ea"/>
                <a:cs typeface="+mn-cs"/>
              </a:rPr>
              <a:t>filtrage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ou</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nettoyage</a:t>
            </a:r>
            <a:r>
              <a:rPr lang="en-US" sz="1200" i="1" kern="1200" baseline="0" dirty="0" smtClean="0">
                <a:solidFill>
                  <a:schemeClr val="tx1"/>
                </a:solidFill>
                <a:effectLst/>
                <a:latin typeface="+mn-lt"/>
                <a:ea typeface="+mn-ea"/>
                <a:cs typeface="+mn-cs"/>
              </a:rPr>
              <a:t> de </a:t>
            </a:r>
            <a:r>
              <a:rPr lang="en-US" sz="1200" i="1" kern="1200" baseline="0" dirty="0" err="1" smtClean="0">
                <a:solidFill>
                  <a:schemeClr val="tx1"/>
                </a:solidFill>
                <a:effectLst/>
                <a:latin typeface="+mn-lt"/>
                <a:ea typeface="+mn-ea"/>
                <a:cs typeface="+mn-cs"/>
              </a:rPr>
              <a:t>spectre</a:t>
            </a:r>
            <a:r>
              <a:rPr lang="en-US" sz="1200" i="1" kern="1200" baseline="0" dirty="0" smtClean="0">
                <a:solidFill>
                  <a:schemeClr val="tx1"/>
                </a:solidFill>
                <a:effectLst/>
                <a:latin typeface="+mn-lt"/>
                <a:ea typeface="+mn-ea"/>
                <a:cs typeface="+mn-cs"/>
              </a:rPr>
              <a:t> : </a:t>
            </a:r>
            <a:r>
              <a:rPr lang="en-US" sz="1200" i="1" kern="1200" baseline="0" dirty="0" err="1" smtClean="0">
                <a:solidFill>
                  <a:schemeClr val="tx1"/>
                </a:solidFill>
                <a:effectLst/>
                <a:latin typeface="+mn-lt"/>
                <a:ea typeface="+mn-ea"/>
                <a:cs typeface="+mn-cs"/>
              </a:rPr>
              <a:t>dans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ce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cas</a:t>
            </a:r>
            <a:r>
              <a:rPr lang="en-US" sz="1200" i="1" kern="1200" baseline="0" dirty="0" smtClean="0">
                <a:solidFill>
                  <a:schemeClr val="tx1"/>
                </a:solidFill>
                <a:effectLst/>
                <a:latin typeface="+mn-lt"/>
                <a:ea typeface="+mn-ea"/>
                <a:cs typeface="+mn-cs"/>
              </a:rPr>
              <a:t> précis, </a:t>
            </a:r>
            <a:r>
              <a:rPr lang="en-US" sz="1200" i="1" kern="1200" baseline="0" dirty="0" err="1" smtClean="0">
                <a:solidFill>
                  <a:schemeClr val="tx1"/>
                </a:solidFill>
                <a:effectLst/>
                <a:latin typeface="+mn-lt"/>
                <a:ea typeface="+mn-ea"/>
                <a:cs typeface="+mn-cs"/>
              </a:rPr>
              <a:t>sont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analysés</a:t>
            </a:r>
            <a:r>
              <a:rPr lang="en-US" sz="1200" i="1" kern="1200" baseline="0" dirty="0" smtClean="0">
                <a:solidFill>
                  <a:schemeClr val="tx1"/>
                </a:solidFill>
                <a:effectLst/>
                <a:latin typeface="+mn-lt"/>
                <a:ea typeface="+mn-ea"/>
                <a:cs typeface="+mn-cs"/>
              </a:rPr>
              <a:t> des fragments </a:t>
            </a:r>
            <a:r>
              <a:rPr lang="en-US" sz="1200" i="1" kern="1200" baseline="0" dirty="0" err="1" smtClean="0">
                <a:solidFill>
                  <a:schemeClr val="tx1"/>
                </a:solidFill>
                <a:effectLst/>
                <a:latin typeface="+mn-lt"/>
                <a:ea typeface="+mn-ea"/>
                <a:cs typeface="+mn-cs"/>
              </a:rPr>
              <a:t>d’ADN</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mais</a:t>
            </a:r>
            <a:r>
              <a:rPr lang="en-US" sz="1200" i="1" kern="1200" baseline="0" dirty="0" smtClean="0">
                <a:solidFill>
                  <a:schemeClr val="tx1"/>
                </a:solidFill>
                <a:effectLst/>
                <a:latin typeface="+mn-lt"/>
                <a:ea typeface="+mn-ea"/>
                <a:cs typeface="+mn-cs"/>
              </a:rPr>
              <a:t> le </a:t>
            </a:r>
            <a:r>
              <a:rPr lang="en-US" sz="1200" i="1" kern="1200" baseline="0" dirty="0" err="1" smtClean="0">
                <a:solidFill>
                  <a:schemeClr val="tx1"/>
                </a:solidFill>
                <a:effectLst/>
                <a:latin typeface="+mn-lt"/>
                <a:ea typeface="+mn-ea"/>
                <a:cs typeface="+mn-cs"/>
              </a:rPr>
              <a:t>spectre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est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pollué</a:t>
            </a:r>
            <a:r>
              <a:rPr lang="en-US" sz="1200" i="1" kern="1200" baseline="0" dirty="0" smtClean="0">
                <a:solidFill>
                  <a:schemeClr val="tx1"/>
                </a:solidFill>
                <a:effectLst/>
                <a:latin typeface="+mn-lt"/>
                <a:ea typeface="+mn-ea"/>
                <a:cs typeface="+mn-cs"/>
              </a:rPr>
              <a:t> par des clusters de </a:t>
            </a:r>
            <a:r>
              <a:rPr lang="en-US" sz="1200" i="1" kern="1200" baseline="0" dirty="0" err="1" smtClean="0">
                <a:solidFill>
                  <a:schemeClr val="tx1"/>
                </a:solidFill>
                <a:effectLst/>
                <a:latin typeface="+mn-lt"/>
                <a:ea typeface="+mn-ea"/>
                <a:cs typeface="+mn-cs"/>
              </a:rPr>
              <a:t>KCl</a:t>
            </a:r>
            <a:r>
              <a:rPr lang="en-US" sz="1200" i="1" kern="1200" baseline="0" dirty="0" smtClean="0">
                <a:solidFill>
                  <a:schemeClr val="tx1"/>
                </a:solidFill>
                <a:effectLst/>
                <a:latin typeface="+mn-lt"/>
                <a:ea typeface="+mn-ea"/>
                <a:cs typeface="+mn-cs"/>
              </a:rPr>
              <a:t>, la </a:t>
            </a:r>
            <a:r>
              <a:rPr lang="en-US" sz="1200" i="1" kern="1200" baseline="0" dirty="0" err="1" smtClean="0">
                <a:solidFill>
                  <a:schemeClr val="tx1"/>
                </a:solidFill>
                <a:effectLst/>
                <a:latin typeface="+mn-lt"/>
                <a:ea typeface="+mn-ea"/>
                <a:cs typeface="+mn-cs"/>
              </a:rPr>
              <a:t>mobilité</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ionique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permet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d’avoir</a:t>
            </a:r>
            <a:r>
              <a:rPr lang="en-US" sz="1200" i="1" kern="1200" baseline="0" dirty="0" smtClean="0">
                <a:solidFill>
                  <a:schemeClr val="tx1"/>
                </a:solidFill>
                <a:effectLst/>
                <a:latin typeface="+mn-lt"/>
                <a:ea typeface="+mn-ea"/>
                <a:cs typeface="+mn-cs"/>
              </a:rPr>
              <a:t> un </a:t>
            </a:r>
            <a:r>
              <a:rPr lang="en-US" sz="1200" i="1" kern="1200" baseline="0" dirty="0" err="1" smtClean="0">
                <a:solidFill>
                  <a:schemeClr val="tx1"/>
                </a:solidFill>
                <a:effectLst/>
                <a:latin typeface="+mn-lt"/>
                <a:ea typeface="+mn-ea"/>
                <a:cs typeface="+mn-cs"/>
              </a:rPr>
              <a:t>spectre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propre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en</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sélectionnant</a:t>
            </a:r>
            <a:r>
              <a:rPr lang="en-US" sz="1200" i="1" kern="1200" baseline="0" dirty="0" smtClean="0">
                <a:solidFill>
                  <a:schemeClr val="tx1"/>
                </a:solidFill>
                <a:effectLst/>
                <a:latin typeface="+mn-lt"/>
                <a:ea typeface="+mn-ea"/>
                <a:cs typeface="+mn-cs"/>
              </a:rPr>
              <a:t> des </a:t>
            </a:r>
            <a:r>
              <a:rPr lang="en-US" sz="1200" i="1" kern="1200" baseline="0" dirty="0" err="1" smtClean="0">
                <a:solidFill>
                  <a:schemeClr val="tx1"/>
                </a:solidFill>
                <a:effectLst/>
                <a:latin typeface="+mn-lt"/>
                <a:ea typeface="+mn-ea"/>
                <a:cs typeface="+mn-cs"/>
              </a:rPr>
              <a:t>signaux</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en</a:t>
            </a:r>
            <a:r>
              <a:rPr lang="en-US" sz="1200" i="1" kern="1200" baseline="0" dirty="0" smtClean="0">
                <a:solidFill>
                  <a:schemeClr val="tx1"/>
                </a:solidFill>
                <a:effectLst/>
                <a:latin typeface="+mn-lt"/>
                <a:ea typeface="+mn-ea"/>
                <a:cs typeface="+mn-cs"/>
              </a:rPr>
              <a:t> function de </a:t>
            </a:r>
            <a:r>
              <a:rPr lang="en-US" sz="1200" i="1" kern="1200" baseline="0" dirty="0" err="1" smtClean="0">
                <a:solidFill>
                  <a:schemeClr val="tx1"/>
                </a:solidFill>
                <a:effectLst/>
                <a:latin typeface="+mn-lt"/>
                <a:ea typeface="+mn-ea"/>
                <a:cs typeface="+mn-cs"/>
              </a:rPr>
              <a:t>leur</a:t>
            </a:r>
            <a:r>
              <a:rPr lang="en-US" sz="1200" i="1" kern="1200" baseline="0" dirty="0" smtClean="0">
                <a:solidFill>
                  <a:schemeClr val="tx1"/>
                </a:solidFill>
                <a:effectLst/>
                <a:latin typeface="+mn-lt"/>
                <a:ea typeface="+mn-ea"/>
                <a:cs typeface="+mn-cs"/>
              </a:rPr>
              <a:t> drift time et </a:t>
            </a:r>
            <a:r>
              <a:rPr lang="en-US" sz="1200" i="1" kern="1200" baseline="0" dirty="0" err="1" smtClean="0">
                <a:solidFill>
                  <a:schemeClr val="tx1"/>
                </a:solidFill>
                <a:effectLst/>
                <a:latin typeface="+mn-lt"/>
                <a:ea typeface="+mn-ea"/>
                <a:cs typeface="+mn-cs"/>
              </a:rPr>
              <a:t>ainsi</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supprimer</a:t>
            </a:r>
            <a:r>
              <a:rPr lang="en-US" sz="1200" i="1" kern="1200" baseline="0" dirty="0" smtClean="0">
                <a:solidFill>
                  <a:schemeClr val="tx1"/>
                </a:solidFill>
                <a:effectLst/>
                <a:latin typeface="+mn-lt"/>
                <a:ea typeface="+mn-ea"/>
                <a:cs typeface="+mn-cs"/>
              </a:rPr>
              <a:t> les </a:t>
            </a:r>
            <a:r>
              <a:rPr lang="en-US" sz="1200" i="1" kern="1200" baseline="0" dirty="0" err="1" smtClean="0">
                <a:solidFill>
                  <a:schemeClr val="tx1"/>
                </a:solidFill>
                <a:effectLst/>
                <a:latin typeface="+mn-lt"/>
                <a:ea typeface="+mn-ea"/>
                <a:cs typeface="+mn-cs"/>
              </a:rPr>
              <a:t>signaux</a:t>
            </a:r>
            <a:r>
              <a:rPr lang="en-US" sz="1200" i="1" kern="1200" baseline="0" dirty="0" smtClean="0">
                <a:solidFill>
                  <a:schemeClr val="tx1"/>
                </a:solidFill>
                <a:effectLst/>
                <a:latin typeface="+mn-lt"/>
                <a:ea typeface="+mn-ea"/>
                <a:cs typeface="+mn-cs"/>
              </a:rPr>
              <a:t> du </a:t>
            </a:r>
            <a:r>
              <a:rPr lang="en-US" sz="1200" i="1" kern="1200" baseline="0" dirty="0" err="1" smtClean="0">
                <a:solidFill>
                  <a:schemeClr val="tx1"/>
                </a:solidFill>
                <a:effectLst/>
                <a:latin typeface="+mn-lt"/>
                <a:ea typeface="+mn-ea"/>
                <a:cs typeface="+mn-cs"/>
              </a:rPr>
              <a:t>KCl</a:t>
            </a:r>
            <a:r>
              <a:rPr lang="en-US" sz="1200" i="1" kern="1200" baseline="0" dirty="0" smtClean="0">
                <a:solidFill>
                  <a:schemeClr val="tx1"/>
                </a:solidFill>
                <a:effectLst/>
                <a:latin typeface="+mn-lt"/>
                <a:ea typeface="+mn-ea"/>
                <a:cs typeface="+mn-cs"/>
              </a:rPr>
              <a:t>. </a:t>
            </a:r>
          </a:p>
          <a:p>
            <a:endParaRPr lang="en-US" sz="1200" i="1" kern="1200" baseline="0" dirty="0" smtClean="0">
              <a:solidFill>
                <a:schemeClr val="tx1"/>
              </a:solidFill>
              <a:effectLst/>
              <a:latin typeface="+mn-lt"/>
              <a:ea typeface="+mn-ea"/>
              <a:cs typeface="+mn-cs"/>
            </a:endParaRPr>
          </a:p>
          <a:p>
            <a:endParaRPr lang="en-US" sz="1200" i="1" kern="1200" baseline="0" dirty="0" smtClean="0">
              <a:solidFill>
                <a:schemeClr val="tx1"/>
              </a:solidFill>
              <a:effectLst/>
              <a:latin typeface="+mn-lt"/>
              <a:ea typeface="+mn-ea"/>
              <a:cs typeface="+mn-cs"/>
            </a:endParaRPr>
          </a:p>
          <a:p>
            <a:r>
              <a:rPr lang="en-US" sz="1200" i="1" kern="1200" baseline="0" dirty="0" smtClean="0">
                <a:solidFill>
                  <a:schemeClr val="tx1"/>
                </a:solidFill>
                <a:effectLst/>
                <a:latin typeface="+mn-lt"/>
                <a:ea typeface="+mn-ea"/>
                <a:cs typeface="+mn-cs"/>
              </a:rPr>
              <a:t>(1 min)</a:t>
            </a:r>
          </a:p>
          <a:p>
            <a:endParaRPr lang="en-US" sz="1200" i="1" kern="1200" baseline="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Le </a:t>
            </a:r>
            <a:r>
              <a:rPr lang="en-US" sz="1200" i="1" kern="1200" dirty="0" err="1" smtClean="0">
                <a:solidFill>
                  <a:schemeClr val="tx1"/>
                </a:solidFill>
                <a:effectLst/>
                <a:latin typeface="+mn-lt"/>
                <a:ea typeface="+mn-ea"/>
                <a:cs typeface="+mn-cs"/>
              </a:rPr>
              <a:t>principe</a:t>
            </a:r>
            <a:r>
              <a:rPr lang="en-US" sz="1200" i="1" kern="1200" dirty="0" smtClean="0">
                <a:solidFill>
                  <a:schemeClr val="tx1"/>
                </a:solidFill>
                <a:effectLst/>
                <a:latin typeface="+mn-lt"/>
                <a:ea typeface="+mn-ea"/>
                <a:cs typeface="+mn-cs"/>
              </a:rPr>
              <a:t> de </a:t>
            </a:r>
            <a:r>
              <a:rPr lang="en-US" sz="1200" i="1" kern="1200" dirty="0" err="1" smtClean="0">
                <a:solidFill>
                  <a:schemeClr val="tx1"/>
                </a:solidFill>
                <a:effectLst/>
                <a:latin typeface="+mn-lt"/>
                <a:ea typeface="+mn-ea"/>
                <a:cs typeface="+mn-cs"/>
              </a:rPr>
              <a:t>cette</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méthode</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consiste</a:t>
            </a:r>
            <a:r>
              <a:rPr lang="en-US" sz="1200" i="1" kern="1200" dirty="0" smtClean="0">
                <a:solidFill>
                  <a:schemeClr val="tx1"/>
                </a:solidFill>
                <a:effectLst/>
                <a:latin typeface="+mn-lt"/>
                <a:ea typeface="+mn-ea"/>
                <a:cs typeface="+mn-cs"/>
              </a:rPr>
              <a:t> à </a:t>
            </a:r>
            <a:r>
              <a:rPr lang="en-US" sz="1200" i="1" kern="1200" dirty="0" err="1" smtClean="0">
                <a:solidFill>
                  <a:schemeClr val="tx1"/>
                </a:solidFill>
                <a:effectLst/>
                <a:latin typeface="+mn-lt"/>
                <a:ea typeface="+mn-ea"/>
                <a:cs typeface="+mn-cs"/>
              </a:rPr>
              <a:t>séparer</a:t>
            </a:r>
            <a:r>
              <a:rPr lang="en-US" sz="1200" i="1" kern="1200" dirty="0" smtClean="0">
                <a:solidFill>
                  <a:schemeClr val="tx1"/>
                </a:solidFill>
                <a:effectLst/>
                <a:latin typeface="+mn-lt"/>
                <a:ea typeface="+mn-ea"/>
                <a:cs typeface="+mn-cs"/>
              </a:rPr>
              <a:t> des ions </a:t>
            </a:r>
            <a:r>
              <a:rPr lang="en-US" sz="1200" i="1" kern="1200" dirty="0" err="1" smtClean="0">
                <a:solidFill>
                  <a:schemeClr val="tx1"/>
                </a:solidFill>
                <a:effectLst/>
                <a:latin typeface="+mn-lt"/>
                <a:ea typeface="+mn-ea"/>
                <a:cs typeface="+mn-cs"/>
              </a:rPr>
              <a:t>en</a:t>
            </a:r>
            <a:r>
              <a:rPr lang="en-US" sz="1200" i="1" kern="1200" dirty="0" smtClean="0">
                <a:solidFill>
                  <a:schemeClr val="tx1"/>
                </a:solidFill>
                <a:effectLst/>
                <a:latin typeface="+mn-lt"/>
                <a:ea typeface="+mn-ea"/>
                <a:cs typeface="+mn-cs"/>
              </a:rPr>
              <a:t> se </a:t>
            </a:r>
            <a:r>
              <a:rPr lang="en-US" sz="1200" i="1" kern="1200" dirty="0" err="1" smtClean="0">
                <a:solidFill>
                  <a:schemeClr val="tx1"/>
                </a:solidFill>
                <a:effectLst/>
                <a:latin typeface="+mn-lt"/>
                <a:ea typeface="+mn-ea"/>
                <a:cs typeface="+mn-cs"/>
              </a:rPr>
              <a:t>basant</a:t>
            </a:r>
            <a:r>
              <a:rPr lang="en-US" sz="1200" i="1" kern="1200" dirty="0" smtClean="0">
                <a:solidFill>
                  <a:schemeClr val="tx1"/>
                </a:solidFill>
                <a:effectLst/>
                <a:latin typeface="+mn-lt"/>
                <a:ea typeface="+mn-ea"/>
                <a:cs typeface="+mn-cs"/>
              </a:rPr>
              <a:t> sur </a:t>
            </a:r>
            <a:r>
              <a:rPr lang="en-US" sz="1200" i="1" kern="1200" dirty="0" err="1" smtClean="0">
                <a:solidFill>
                  <a:schemeClr val="tx1"/>
                </a:solidFill>
                <a:effectLst/>
                <a:latin typeface="+mn-lt"/>
                <a:ea typeface="+mn-ea"/>
                <a:cs typeface="+mn-cs"/>
              </a:rPr>
              <a:t>leur</a:t>
            </a:r>
            <a:r>
              <a:rPr lang="en-US" sz="1200" i="1" kern="1200" dirty="0" smtClean="0">
                <a:solidFill>
                  <a:schemeClr val="tx1"/>
                </a:solidFill>
                <a:effectLst/>
                <a:latin typeface="+mn-lt"/>
                <a:ea typeface="+mn-ea"/>
                <a:cs typeface="+mn-cs"/>
              </a:rPr>
              <a:t> section </a:t>
            </a:r>
            <a:r>
              <a:rPr lang="en-US" sz="1200" i="1" kern="1200" dirty="0" err="1" smtClean="0">
                <a:solidFill>
                  <a:schemeClr val="tx1"/>
                </a:solidFill>
                <a:effectLst/>
                <a:latin typeface="+mn-lt"/>
                <a:ea typeface="+mn-ea"/>
                <a:cs typeface="+mn-cs"/>
              </a:rPr>
              <a:t>efficace</a:t>
            </a:r>
            <a:r>
              <a:rPr lang="en-US" sz="1200" i="1" kern="1200" dirty="0" smtClean="0">
                <a:solidFill>
                  <a:schemeClr val="tx1"/>
                </a:solidFill>
                <a:effectLst/>
                <a:latin typeface="+mn-lt"/>
                <a:ea typeface="+mn-ea"/>
                <a:cs typeface="+mn-cs"/>
              </a:rPr>
              <a:t> de collision (</a:t>
            </a:r>
            <a:r>
              <a:rPr lang="en-US" sz="1200" i="1" kern="1200" dirty="0" err="1" smtClean="0">
                <a:solidFill>
                  <a:schemeClr val="tx1"/>
                </a:solidFill>
                <a:effectLst/>
                <a:latin typeface="+mn-lt"/>
                <a:ea typeface="+mn-ea"/>
                <a:cs typeface="+mn-cs"/>
              </a:rPr>
              <a:t>probabilité</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d’interaction</a:t>
            </a:r>
            <a:r>
              <a:rPr lang="en-US" sz="1200" i="1" kern="1200" dirty="0" smtClean="0">
                <a:solidFill>
                  <a:schemeClr val="tx1"/>
                </a:solidFill>
                <a:effectLst/>
                <a:latin typeface="+mn-lt"/>
                <a:ea typeface="+mn-ea"/>
                <a:cs typeface="+mn-cs"/>
              </a:rPr>
              <a:t> entre </a:t>
            </a:r>
            <a:r>
              <a:rPr lang="en-US" sz="1200" i="1" kern="1200" dirty="0" err="1" smtClean="0">
                <a:solidFill>
                  <a:schemeClr val="tx1"/>
                </a:solidFill>
                <a:effectLst/>
                <a:latin typeface="+mn-lt"/>
                <a:ea typeface="+mn-ea"/>
                <a:cs typeface="+mn-cs"/>
              </a:rPr>
              <a:t>l’ion</a:t>
            </a:r>
            <a:r>
              <a:rPr lang="en-US" sz="1200" i="1" kern="1200" dirty="0" smtClean="0">
                <a:solidFill>
                  <a:schemeClr val="tx1"/>
                </a:solidFill>
                <a:effectLst/>
                <a:latin typeface="+mn-lt"/>
                <a:ea typeface="+mn-ea"/>
                <a:cs typeface="+mn-cs"/>
              </a:rPr>
              <a:t> et les </a:t>
            </a:r>
            <a:r>
              <a:rPr lang="en-US" sz="1200" i="1" kern="1200" dirty="0" err="1" smtClean="0">
                <a:solidFill>
                  <a:schemeClr val="tx1"/>
                </a:solidFill>
                <a:effectLst/>
                <a:latin typeface="+mn-lt"/>
                <a:ea typeface="+mn-ea"/>
                <a:cs typeface="+mn-cs"/>
              </a:rPr>
              <a:t>molécules</a:t>
            </a:r>
            <a:r>
              <a:rPr lang="en-US" sz="1200" i="1" kern="1200" dirty="0" smtClean="0">
                <a:solidFill>
                  <a:schemeClr val="tx1"/>
                </a:solidFill>
                <a:effectLst/>
                <a:latin typeface="+mn-lt"/>
                <a:ea typeface="+mn-ea"/>
                <a:cs typeface="+mn-cs"/>
              </a:rPr>
              <a:t> de </a:t>
            </a:r>
            <a:r>
              <a:rPr lang="en-US" sz="1200" i="1" kern="1200" dirty="0" err="1" smtClean="0">
                <a:solidFill>
                  <a:schemeClr val="tx1"/>
                </a:solidFill>
                <a:effectLst/>
                <a:latin typeface="+mn-lt"/>
                <a:ea typeface="+mn-ea"/>
                <a:cs typeface="+mn-cs"/>
              </a:rPr>
              <a:t>gaz</a:t>
            </a:r>
            <a:r>
              <a:rPr lang="en-US" sz="1200" i="1" kern="1200" dirty="0" smtClean="0">
                <a:solidFill>
                  <a:schemeClr val="tx1"/>
                </a:solidFill>
                <a:effectLst/>
                <a:latin typeface="+mn-lt"/>
                <a:ea typeface="+mn-ea"/>
                <a:cs typeface="+mn-cs"/>
              </a:rPr>
              <a:t> tampon). Les ions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passent</a:t>
            </a:r>
            <a:r>
              <a:rPr lang="en-US" sz="1200" i="1" kern="1200" baseline="0" dirty="0" smtClean="0">
                <a:solidFill>
                  <a:schemeClr val="tx1"/>
                </a:solidFill>
                <a:effectLst/>
                <a:latin typeface="+mn-lt"/>
                <a:ea typeface="+mn-ea"/>
                <a:cs typeface="+mn-cs"/>
              </a:rPr>
              <a:t> à travers la cellule et </a:t>
            </a:r>
            <a:r>
              <a:rPr lang="en-US" sz="1200" i="1" kern="1200" baseline="0" dirty="0" err="1" smtClean="0">
                <a:solidFill>
                  <a:schemeClr val="tx1"/>
                </a:solidFill>
                <a:effectLst/>
                <a:latin typeface="+mn-lt"/>
                <a:ea typeface="+mn-ea"/>
                <a:cs typeface="+mn-cs"/>
              </a:rPr>
              <a:t>sont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accelerés</a:t>
            </a:r>
            <a:r>
              <a:rPr lang="en-US" sz="1200" i="1" kern="1200" baseline="0" dirty="0" smtClean="0">
                <a:solidFill>
                  <a:schemeClr val="tx1"/>
                </a:solidFill>
                <a:effectLst/>
                <a:latin typeface="+mn-lt"/>
                <a:ea typeface="+mn-ea"/>
                <a:cs typeface="+mn-cs"/>
              </a:rPr>
              <a:t> par un champ </a:t>
            </a:r>
            <a:r>
              <a:rPr lang="en-US" sz="1200" i="1" kern="1200" baseline="0" dirty="0" err="1" smtClean="0">
                <a:solidFill>
                  <a:schemeClr val="tx1"/>
                </a:solidFill>
                <a:effectLst/>
                <a:latin typeface="+mn-lt"/>
                <a:ea typeface="+mn-ea"/>
                <a:cs typeface="+mn-cs"/>
              </a:rPr>
              <a:t>electrique</a:t>
            </a:r>
            <a:r>
              <a:rPr lang="en-US" sz="1200" i="1" kern="1200" baseline="0" dirty="0" smtClean="0">
                <a:solidFill>
                  <a:schemeClr val="tx1"/>
                </a:solidFill>
                <a:effectLst/>
                <a:latin typeface="+mn-lt"/>
                <a:ea typeface="+mn-ea"/>
                <a:cs typeface="+mn-cs"/>
              </a:rPr>
              <a:t>, et </a:t>
            </a:r>
            <a:r>
              <a:rPr lang="en-US" sz="1200" i="1" kern="1200" baseline="0" dirty="0" err="1" smtClean="0">
                <a:solidFill>
                  <a:schemeClr val="tx1"/>
                </a:solidFill>
                <a:effectLst/>
                <a:latin typeface="+mn-lt"/>
                <a:ea typeface="+mn-ea"/>
                <a:cs typeface="+mn-cs"/>
              </a:rPr>
              <a:t>ralentis</a:t>
            </a:r>
            <a:r>
              <a:rPr lang="en-US" sz="1200" i="1" kern="1200" baseline="0" dirty="0" smtClean="0">
                <a:solidFill>
                  <a:schemeClr val="tx1"/>
                </a:solidFill>
                <a:effectLst/>
                <a:latin typeface="+mn-lt"/>
                <a:ea typeface="+mn-ea"/>
                <a:cs typeface="+mn-cs"/>
              </a:rPr>
              <a:t> par des collisions </a:t>
            </a:r>
            <a:r>
              <a:rPr lang="en-US" sz="1200" i="1" kern="1200" baseline="0" dirty="0" err="1" smtClean="0">
                <a:solidFill>
                  <a:schemeClr val="tx1"/>
                </a:solidFill>
                <a:effectLst/>
                <a:latin typeface="+mn-lt"/>
                <a:ea typeface="+mn-ea"/>
                <a:cs typeface="+mn-cs"/>
              </a:rPr>
              <a:t>engendrées</a:t>
            </a:r>
            <a:r>
              <a:rPr lang="en-US" sz="1200" i="1" kern="1200" baseline="0" dirty="0" smtClean="0">
                <a:solidFill>
                  <a:schemeClr val="tx1"/>
                </a:solidFill>
                <a:effectLst/>
                <a:latin typeface="+mn-lt"/>
                <a:ea typeface="+mn-ea"/>
                <a:cs typeface="+mn-cs"/>
              </a:rPr>
              <a:t> par la </a:t>
            </a:r>
            <a:r>
              <a:rPr lang="en-US" sz="1200" i="1" kern="1200" baseline="0" dirty="0" err="1" smtClean="0">
                <a:solidFill>
                  <a:schemeClr val="tx1"/>
                </a:solidFill>
                <a:effectLst/>
                <a:latin typeface="+mn-lt"/>
                <a:ea typeface="+mn-ea"/>
                <a:cs typeface="+mn-cs"/>
              </a:rPr>
              <a:t>présence</a:t>
            </a:r>
            <a:r>
              <a:rPr lang="en-US" sz="1200" i="1" kern="1200" baseline="0" dirty="0" smtClean="0">
                <a:solidFill>
                  <a:schemeClr val="tx1"/>
                </a:solidFill>
                <a:effectLst/>
                <a:latin typeface="+mn-lt"/>
                <a:ea typeface="+mn-ea"/>
                <a:cs typeface="+mn-cs"/>
              </a:rPr>
              <a:t> du gaz. La </a:t>
            </a:r>
            <a:r>
              <a:rPr lang="en-US" sz="1200" i="1" kern="1200" baseline="0" dirty="0" err="1" smtClean="0">
                <a:solidFill>
                  <a:schemeClr val="tx1"/>
                </a:solidFill>
                <a:effectLst/>
                <a:latin typeface="+mn-lt"/>
                <a:ea typeface="+mn-ea"/>
                <a:cs typeface="+mn-cs"/>
              </a:rPr>
              <a:t>mobilité</a:t>
            </a:r>
            <a:r>
              <a:rPr lang="en-US" sz="1200" i="1" kern="1200" baseline="0" dirty="0" smtClean="0">
                <a:solidFill>
                  <a:schemeClr val="tx1"/>
                </a:solidFill>
                <a:effectLst/>
                <a:latin typeface="+mn-lt"/>
                <a:ea typeface="+mn-ea"/>
                <a:cs typeface="+mn-cs"/>
              </a:rPr>
              <a:t> d’un ion </a:t>
            </a:r>
            <a:r>
              <a:rPr lang="en-US" sz="1200" i="1" kern="1200" baseline="0" dirty="0" err="1" smtClean="0">
                <a:solidFill>
                  <a:schemeClr val="tx1"/>
                </a:solidFill>
                <a:effectLst/>
                <a:latin typeface="+mn-lt"/>
                <a:ea typeface="+mn-ea"/>
                <a:cs typeface="+mn-cs"/>
              </a:rPr>
              <a:t>dans</a:t>
            </a:r>
            <a:r>
              <a:rPr lang="en-US" sz="1200" i="1" kern="1200" baseline="0" dirty="0" smtClean="0">
                <a:solidFill>
                  <a:schemeClr val="tx1"/>
                </a:solidFill>
                <a:effectLst/>
                <a:latin typeface="+mn-lt"/>
                <a:ea typeface="+mn-ea"/>
                <a:cs typeface="+mn-cs"/>
              </a:rPr>
              <a:t> la cellule </a:t>
            </a:r>
            <a:r>
              <a:rPr lang="en-US" sz="1200" i="1" kern="1200" baseline="0" dirty="0" err="1" smtClean="0">
                <a:solidFill>
                  <a:schemeClr val="tx1"/>
                </a:solidFill>
                <a:effectLst/>
                <a:latin typeface="+mn-lt"/>
                <a:ea typeface="+mn-ea"/>
                <a:cs typeface="+mn-cs"/>
              </a:rPr>
              <a:t>est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définie</a:t>
            </a:r>
            <a:r>
              <a:rPr lang="en-US" sz="1200" i="1" kern="1200" baseline="0" dirty="0" smtClean="0">
                <a:solidFill>
                  <a:schemeClr val="tx1"/>
                </a:solidFill>
                <a:effectLst/>
                <a:latin typeface="+mn-lt"/>
                <a:ea typeface="+mn-ea"/>
                <a:cs typeface="+mn-cs"/>
              </a:rPr>
              <a:t> par </a:t>
            </a:r>
            <a:r>
              <a:rPr lang="en-US" sz="1200" i="1" kern="1200" baseline="0" dirty="0" err="1" smtClean="0">
                <a:solidFill>
                  <a:schemeClr val="tx1"/>
                </a:solidFill>
                <a:effectLst/>
                <a:latin typeface="+mn-lt"/>
                <a:ea typeface="+mn-ea"/>
                <a:cs typeface="+mn-cs"/>
              </a:rPr>
              <a:t>l’équation</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suivante</a:t>
            </a:r>
            <a:r>
              <a:rPr lang="en-US" sz="1200" i="1" kern="1200" baseline="0" dirty="0" smtClean="0">
                <a:solidFill>
                  <a:schemeClr val="tx1"/>
                </a:solidFill>
                <a:effectLst/>
                <a:latin typeface="+mn-lt"/>
                <a:ea typeface="+mn-ea"/>
                <a:cs typeface="+mn-cs"/>
              </a:rPr>
              <a:t> :  </a:t>
            </a:r>
            <a:r>
              <a:rPr lang="en-US" sz="1200" i="1" kern="1200" dirty="0" smtClean="0">
                <a:solidFill>
                  <a:schemeClr val="tx1"/>
                </a:solidFill>
                <a:effectLst/>
                <a:latin typeface="+mn-lt"/>
                <a:ea typeface="+mn-ea"/>
                <a:cs typeface="+mn-cs"/>
              </a:rPr>
              <a:t>K</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v/E (K = </a:t>
            </a:r>
            <a:r>
              <a:rPr lang="en-US" sz="1200" i="1" kern="1200" dirty="0" err="1" smtClean="0">
                <a:solidFill>
                  <a:schemeClr val="tx1"/>
                </a:solidFill>
                <a:effectLst/>
                <a:latin typeface="+mn-lt"/>
                <a:ea typeface="+mn-ea"/>
                <a:cs typeface="+mn-cs"/>
              </a:rPr>
              <a:t>constante</a:t>
            </a:r>
            <a:r>
              <a:rPr lang="en-US" sz="1200" i="1" kern="1200" dirty="0" smtClean="0">
                <a:solidFill>
                  <a:schemeClr val="tx1"/>
                </a:solidFill>
                <a:effectLst/>
                <a:latin typeface="+mn-lt"/>
                <a:ea typeface="+mn-ea"/>
                <a:cs typeface="+mn-cs"/>
              </a:rPr>
              <a:t> de </a:t>
            </a:r>
            <a:r>
              <a:rPr lang="en-US" sz="1200" i="1" kern="1200" dirty="0" err="1" smtClean="0">
                <a:solidFill>
                  <a:schemeClr val="tx1"/>
                </a:solidFill>
                <a:effectLst/>
                <a:latin typeface="+mn-lt"/>
                <a:ea typeface="+mn-ea"/>
                <a:cs typeface="+mn-cs"/>
              </a:rPr>
              <a:t>mobilité</a:t>
            </a:r>
            <a:r>
              <a:rPr lang="en-US" sz="1200" i="1" kern="1200" dirty="0" smtClean="0">
                <a:solidFill>
                  <a:schemeClr val="tx1"/>
                </a:solidFill>
                <a:effectLst/>
                <a:latin typeface="+mn-lt"/>
                <a:ea typeface="+mn-ea"/>
                <a:cs typeface="+mn-cs"/>
              </a:rPr>
              <a:t>, v =  </a:t>
            </a:r>
            <a:r>
              <a:rPr lang="en-US" sz="1200" i="1" kern="1200" dirty="0" err="1" smtClean="0">
                <a:solidFill>
                  <a:schemeClr val="tx1"/>
                </a:solidFill>
                <a:effectLst/>
                <a:latin typeface="+mn-lt"/>
                <a:ea typeface="+mn-ea"/>
                <a:cs typeface="+mn-cs"/>
              </a:rPr>
              <a:t>vitesse</a:t>
            </a:r>
            <a:r>
              <a:rPr lang="en-US" sz="1200" i="1" kern="1200" dirty="0" smtClean="0">
                <a:solidFill>
                  <a:schemeClr val="tx1"/>
                </a:solidFill>
                <a:effectLst/>
                <a:latin typeface="+mn-lt"/>
                <a:ea typeface="+mn-ea"/>
                <a:cs typeface="+mn-cs"/>
              </a:rPr>
              <a:t> de </a:t>
            </a:r>
            <a:r>
              <a:rPr lang="en-US" sz="1200" i="1" kern="1200" dirty="0" err="1" smtClean="0">
                <a:solidFill>
                  <a:schemeClr val="tx1"/>
                </a:solidFill>
                <a:effectLst/>
                <a:latin typeface="+mn-lt"/>
                <a:ea typeface="+mn-ea"/>
                <a:cs typeface="+mn-cs"/>
              </a:rPr>
              <a:t>déplacement</a:t>
            </a:r>
            <a:r>
              <a:rPr lang="en-US" sz="1200" i="1" kern="1200" dirty="0" smtClean="0">
                <a:solidFill>
                  <a:schemeClr val="tx1"/>
                </a:solidFill>
                <a:effectLst/>
                <a:latin typeface="+mn-lt"/>
                <a:ea typeface="+mn-ea"/>
                <a:cs typeface="+mn-cs"/>
              </a:rPr>
              <a:t> de </a:t>
            </a:r>
            <a:r>
              <a:rPr lang="en-US" sz="1200" i="1" kern="1200" dirty="0" err="1" smtClean="0">
                <a:solidFill>
                  <a:schemeClr val="tx1"/>
                </a:solidFill>
                <a:effectLst/>
                <a:latin typeface="+mn-lt"/>
                <a:ea typeface="+mn-ea"/>
                <a:cs typeface="+mn-cs"/>
              </a:rPr>
              <a:t>l’ion</a:t>
            </a:r>
            <a:r>
              <a:rPr lang="en-US" sz="1200" i="1" kern="1200" dirty="0" smtClean="0">
                <a:solidFill>
                  <a:schemeClr val="tx1"/>
                </a:solidFill>
                <a:effectLst/>
                <a:latin typeface="+mn-lt"/>
                <a:ea typeface="+mn-ea"/>
                <a:cs typeface="+mn-cs"/>
              </a:rPr>
              <a:t> </a:t>
            </a:r>
            <a:r>
              <a:rPr lang="en-US" sz="1200" i="1" kern="1200" dirty="0" err="1" smtClean="0">
                <a:solidFill>
                  <a:schemeClr val="tx1"/>
                </a:solidFill>
                <a:effectLst/>
                <a:latin typeface="+mn-lt"/>
                <a:ea typeface="+mn-ea"/>
                <a:cs typeface="+mn-cs"/>
              </a:rPr>
              <a:t>dans</a:t>
            </a:r>
            <a:r>
              <a:rPr lang="en-US" sz="1200" i="1" kern="1200" dirty="0" smtClean="0">
                <a:solidFill>
                  <a:schemeClr val="tx1"/>
                </a:solidFill>
                <a:effectLst/>
                <a:latin typeface="+mn-lt"/>
                <a:ea typeface="+mn-ea"/>
                <a:cs typeface="+mn-cs"/>
              </a:rPr>
              <a:t> la cellule ; E = </a:t>
            </a:r>
            <a:r>
              <a:rPr lang="en-US" sz="1200" i="1" kern="1200" dirty="0" err="1" smtClean="0">
                <a:solidFill>
                  <a:schemeClr val="tx1"/>
                </a:solidFill>
                <a:effectLst/>
                <a:latin typeface="+mn-lt"/>
                <a:ea typeface="+mn-ea"/>
                <a:cs typeface="+mn-cs"/>
              </a:rPr>
              <a:t>valeur</a:t>
            </a:r>
            <a:r>
              <a:rPr lang="en-US" sz="1200" i="1" kern="1200" dirty="0" smtClean="0">
                <a:solidFill>
                  <a:schemeClr val="tx1"/>
                </a:solidFill>
                <a:effectLst/>
                <a:latin typeface="+mn-lt"/>
                <a:ea typeface="+mn-ea"/>
                <a:cs typeface="+mn-cs"/>
              </a:rPr>
              <a:t> du champ </a:t>
            </a:r>
            <a:r>
              <a:rPr lang="en-US" sz="1200" i="1" kern="1200" dirty="0" err="1" smtClean="0">
                <a:solidFill>
                  <a:schemeClr val="tx1"/>
                </a:solidFill>
                <a:effectLst/>
                <a:latin typeface="+mn-lt"/>
                <a:ea typeface="+mn-ea"/>
                <a:cs typeface="+mn-cs"/>
              </a:rPr>
              <a:t>électrique</a:t>
            </a:r>
            <a:r>
              <a:rPr lang="en-US" sz="1200" i="1" kern="1200" dirty="0" smtClean="0">
                <a:solidFill>
                  <a:schemeClr val="tx1"/>
                </a:solidFill>
                <a:effectLst/>
                <a:latin typeface="+mn-lt"/>
                <a:ea typeface="+mn-ea"/>
                <a:cs typeface="+mn-cs"/>
              </a:rPr>
              <a:t> appliqué)</a:t>
            </a:r>
          </a:p>
          <a:p>
            <a:endParaRPr lang="en-US" sz="1200" i="1" kern="1200" dirty="0" smtClean="0">
              <a:solidFill>
                <a:schemeClr val="tx1"/>
              </a:solidFill>
              <a:effectLst/>
              <a:latin typeface="+mn-lt"/>
              <a:ea typeface="+mn-ea"/>
              <a:cs typeface="+mn-cs"/>
            </a:endParaRPr>
          </a:p>
          <a:p>
            <a:r>
              <a:rPr lang="en-US" sz="1200" i="1" kern="1200" dirty="0" smtClean="0">
                <a:solidFill>
                  <a:schemeClr val="tx1"/>
                </a:solidFill>
                <a:effectLst/>
                <a:latin typeface="+mn-lt"/>
                <a:ea typeface="+mn-ea"/>
                <a:cs typeface="+mn-cs"/>
              </a:rPr>
              <a:t>Les ions</a:t>
            </a:r>
            <a:r>
              <a:rPr lang="en-US" sz="1200" i="1" kern="1200" baseline="0" dirty="0" smtClean="0">
                <a:solidFill>
                  <a:schemeClr val="tx1"/>
                </a:solidFill>
                <a:effectLst/>
                <a:latin typeface="+mn-lt"/>
                <a:ea typeface="+mn-ea"/>
                <a:cs typeface="+mn-cs"/>
              </a:rPr>
              <a:t> qui </a:t>
            </a:r>
            <a:r>
              <a:rPr lang="en-US" sz="1200" i="1" kern="1200" baseline="0" dirty="0" err="1" smtClean="0">
                <a:solidFill>
                  <a:schemeClr val="tx1"/>
                </a:solidFill>
                <a:effectLst/>
                <a:latin typeface="+mn-lt"/>
                <a:ea typeface="+mn-ea"/>
                <a:cs typeface="+mn-cs"/>
              </a:rPr>
              <a:t>prennent</a:t>
            </a:r>
            <a:r>
              <a:rPr lang="en-US" sz="1200" i="1" kern="1200" baseline="0" dirty="0" smtClean="0">
                <a:solidFill>
                  <a:schemeClr val="tx1"/>
                </a:solidFill>
                <a:effectLst/>
                <a:latin typeface="+mn-lt"/>
                <a:ea typeface="+mn-ea"/>
                <a:cs typeface="+mn-cs"/>
              </a:rPr>
              <a:t> le plus de place (plus petit K) </a:t>
            </a:r>
            <a:r>
              <a:rPr lang="en-US" sz="1200" i="1" kern="1200" baseline="0" dirty="0" err="1" smtClean="0">
                <a:solidFill>
                  <a:schemeClr val="tx1"/>
                </a:solidFill>
                <a:effectLst/>
                <a:latin typeface="+mn-lt"/>
                <a:ea typeface="+mn-ea"/>
                <a:cs typeface="+mn-cs"/>
              </a:rPr>
              <a:t>dans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l’espace</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voyageant</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moins</a:t>
            </a:r>
            <a:r>
              <a:rPr lang="en-US" sz="1200" i="1" kern="1200" baseline="0" dirty="0" smtClean="0">
                <a:solidFill>
                  <a:schemeClr val="tx1"/>
                </a:solidFill>
                <a:effectLst/>
                <a:latin typeface="+mn-lt"/>
                <a:ea typeface="+mn-ea"/>
                <a:cs typeface="+mn-cs"/>
              </a:rPr>
              <a:t> </a:t>
            </a:r>
            <a:r>
              <a:rPr lang="en-US" sz="1200" i="1" kern="1200" baseline="0" dirty="0" err="1" smtClean="0">
                <a:solidFill>
                  <a:schemeClr val="tx1"/>
                </a:solidFill>
                <a:effectLst/>
                <a:latin typeface="+mn-lt"/>
                <a:ea typeface="+mn-ea"/>
                <a:cs typeface="+mn-cs"/>
              </a:rPr>
              <a:t>vite</a:t>
            </a:r>
            <a:r>
              <a:rPr lang="en-US" sz="1200" i="1" kern="1200" baseline="0" dirty="0" smtClean="0">
                <a:solidFill>
                  <a:schemeClr val="tx1"/>
                </a:solidFill>
                <a:effectLst/>
                <a:latin typeface="+mn-lt"/>
                <a:ea typeface="+mn-ea"/>
                <a:cs typeface="+mn-cs"/>
              </a:rPr>
              <a:t> que les plus compacts car </a:t>
            </a:r>
            <a:r>
              <a:rPr lang="en-US" sz="1200" i="1" kern="1200" baseline="0" dirty="0" err="1" smtClean="0">
                <a:solidFill>
                  <a:schemeClr val="tx1"/>
                </a:solidFill>
                <a:effectLst/>
                <a:latin typeface="+mn-lt"/>
                <a:ea typeface="+mn-ea"/>
                <a:cs typeface="+mn-cs"/>
              </a:rPr>
              <a:t>soumis</a:t>
            </a:r>
            <a:r>
              <a:rPr lang="en-US" sz="1200" i="1" kern="1200" baseline="0" dirty="0" smtClean="0">
                <a:solidFill>
                  <a:schemeClr val="tx1"/>
                </a:solidFill>
                <a:effectLst/>
                <a:latin typeface="+mn-lt"/>
                <a:ea typeface="+mn-ea"/>
                <a:cs typeface="+mn-cs"/>
              </a:rPr>
              <a:t> à plus de collision avec le </a:t>
            </a:r>
            <a:r>
              <a:rPr lang="en-US" sz="1200" i="1" kern="1200" baseline="0" dirty="0" err="1" smtClean="0">
                <a:solidFill>
                  <a:schemeClr val="tx1"/>
                </a:solidFill>
                <a:effectLst/>
                <a:latin typeface="+mn-lt"/>
                <a:ea typeface="+mn-ea"/>
                <a:cs typeface="+mn-cs"/>
              </a:rPr>
              <a:t>gaz</a:t>
            </a:r>
            <a:r>
              <a:rPr lang="en-US" sz="1200" i="1" kern="1200" baseline="0" dirty="0" smtClean="0">
                <a:solidFill>
                  <a:schemeClr val="tx1"/>
                </a:solidFill>
                <a:effectLst/>
                <a:latin typeface="+mn-lt"/>
                <a:ea typeface="+mn-ea"/>
                <a:cs typeface="+mn-cs"/>
              </a:rPr>
              <a:t> tampon. </a:t>
            </a:r>
          </a:p>
          <a:p>
            <a:endParaRPr lang="en-US" dirty="0" smtClean="0">
              <a:effectLst/>
            </a:endParaRPr>
          </a:p>
          <a:p>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20</a:t>
            </a:fld>
            <a:endParaRPr lang="fr-FR"/>
          </a:p>
        </p:txBody>
      </p:sp>
    </p:spTree>
    <p:extLst>
      <p:ext uri="{BB962C8B-B14F-4D97-AF65-F5344CB8AC3E}">
        <p14:creationId xmlns:p14="http://schemas.microsoft.com/office/powerpoint/2010/main" val="200272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Enfin, après les sources et les analyseurs, j’aimerai</a:t>
            </a:r>
            <a:r>
              <a:rPr lang="fr-FR" baseline="0" dirty="0" smtClean="0"/>
              <a:t> parler des évolutions en terme de couplage avec des techniques séparatives, notamment la </a:t>
            </a:r>
            <a:r>
              <a:rPr lang="fr-FR" baseline="0" dirty="0" err="1" smtClean="0"/>
              <a:t>chromato</a:t>
            </a:r>
            <a:r>
              <a:rPr lang="fr-FR" baseline="0" dirty="0" smtClean="0"/>
              <a:t> en phase supercritique couplée à la masse. </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Cette technique est complémentaire des chromatographies en phases</a:t>
            </a:r>
            <a:r>
              <a:rPr lang="fr-FR" baseline="0" dirty="0" smtClean="0"/>
              <a:t> liquide </a:t>
            </a:r>
            <a:r>
              <a:rPr lang="fr-FR" dirty="0" smtClean="0"/>
              <a:t>et gazeuse,</a:t>
            </a:r>
            <a:r>
              <a:rPr lang="fr-FR" baseline="0" dirty="0" smtClean="0"/>
              <a:t> </a:t>
            </a:r>
            <a:r>
              <a:rPr lang="fr-FR" dirty="0" smtClean="0"/>
              <a:t>car elle possède des caractéristiques propres, liées aux propriétés des fluides supercritiques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u="none" dirty="0" smtClean="0"/>
              <a:t>_la faible viscosité</a:t>
            </a:r>
            <a:r>
              <a:rPr lang="fr-FR" u="none" baseline="0" dirty="0" smtClean="0"/>
              <a:t> des fluides supercritiques permettant une séparation rapide et une meilleure efficacité </a:t>
            </a:r>
            <a:r>
              <a:rPr lang="fr-FR" u="none" dirty="0" smtClean="0"/>
              <a:t>car il est possible d’augmenter la taille des colonnes</a:t>
            </a:r>
            <a:r>
              <a:rPr lang="fr-FR" u="none" baseline="0" dirty="0" smtClean="0"/>
              <a:t> sans augmenter drastiquement la pression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u="none" baseline="0" dirty="0" smtClean="0"/>
              <a:t>_c’est compatible avec les PS des colonnes utilisées en CPL, ce qui confère une bonne sélectivité en terme de composés analysés, notamment pour la séparation d’</a:t>
            </a:r>
            <a:r>
              <a:rPr lang="fr-FR" u="none" baseline="0" dirty="0" err="1" smtClean="0"/>
              <a:t>énatiomères</a:t>
            </a:r>
            <a:endParaRPr lang="fr-FR" u="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u="none" baseline="0" dirty="0" smtClean="0"/>
              <a:t>_La sélectivité peut également être améliorée en ajoutant des modificateurs polaires dans la PM</a:t>
            </a:r>
          </a:p>
          <a:p>
            <a:pPr marL="0" marR="0" lvl="0" indent="0" algn="l" defTabSz="914400" rtl="0" eaLnBrk="1" fontAlgn="auto" latinLnBrk="0" hangingPunct="1">
              <a:lnSpc>
                <a:spcPct val="100000"/>
              </a:lnSpc>
              <a:spcBef>
                <a:spcPts val="0"/>
              </a:spcBef>
              <a:spcAft>
                <a:spcPts val="0"/>
              </a:spcAft>
              <a:buClrTx/>
              <a:buSzTx/>
              <a:buFontTx/>
              <a:buNone/>
              <a:tabLst/>
              <a:defRPr/>
            </a:pPr>
            <a:r>
              <a:rPr lang="fr-FR" u="none" baseline="0" dirty="0" smtClean="0"/>
              <a:t>_la méthode est durable car c’est moins polluant grâce à l’utilisation du CO2</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_ et c’est compatible avec les sources à PA</a:t>
            </a:r>
            <a:r>
              <a:rPr lang="fr-FR" baseline="0" dirty="0" smtClean="0"/>
              <a:t> de la MS (type ESI ou APCI) contrairement à la </a:t>
            </a:r>
            <a:r>
              <a:rPr lang="fr-FR" baseline="0" dirty="0" err="1" smtClean="0"/>
              <a:t>chromato</a:t>
            </a:r>
            <a:r>
              <a:rPr lang="fr-FR" baseline="0" dirty="0" smtClean="0"/>
              <a:t> en phase normale en LC-MS, qui est plus difficile à mettre en place à cause des solvants gras et apolaires utilisés. </a:t>
            </a: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u="none" dirty="0" smtClean="0"/>
              <a:t>Il est possible aujourd’hui d’avoir un système qui fait le switch entre la LC et la</a:t>
            </a:r>
            <a:r>
              <a:rPr lang="fr-FR" u="none" baseline="0" dirty="0" smtClean="0"/>
              <a:t> SFC, permettant d’analyser rapidement une grande classe de composés.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u="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hlinkClick r:id="rId3" tooltip="Learn more about Supercritical fluids from ScienceDirect's AI-generated Topic Pages"/>
              </a:rPr>
              <a:t>Supercritical fluids</a:t>
            </a:r>
            <a:r>
              <a:rPr lang="en-US" dirty="0" smtClean="0"/>
              <a:t> (SF) have densities and dissolving capacities similar to liquids, but lower viscosities and better diffusion properties similar to gases</a:t>
            </a:r>
            <a:endParaRPr lang="fr-FR" u="none"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u="sng" dirty="0" smtClean="0"/>
              <a:t>la masse volumique du fluide </a:t>
            </a:r>
            <a:r>
              <a:rPr lang="fr-FR" u="sng" dirty="0" err="1" smtClean="0"/>
              <a:t>super-critique</a:t>
            </a:r>
            <a:r>
              <a:rPr lang="fr-FR" dirty="0" smtClean="0"/>
              <a:t>, comparable à celle d'un liquide, </a:t>
            </a:r>
            <a:r>
              <a:rPr lang="fr-FR" u="sng" dirty="0" smtClean="0"/>
              <a:t>associée à une plus faible viscosité</a:t>
            </a:r>
            <a:r>
              <a:rPr lang="fr-FR" dirty="0" smtClean="0"/>
              <a:t> et, pour le </a:t>
            </a:r>
            <a:r>
              <a:rPr lang="fr-FR" b="1" dirty="0" smtClean="0"/>
              <a:t>dioxyde de carbone</a:t>
            </a:r>
            <a:r>
              <a:rPr lang="fr-FR" dirty="0" smtClean="0"/>
              <a:t>, une grande compatibilité avec les détecteurs de la CPG et de la CPL, en font une technique très performante, </a:t>
            </a:r>
            <a:r>
              <a:rPr lang="fr-FR" b="1" dirty="0" smtClean="0"/>
              <a:t>principalement avec les colonnes remplies de la CPL</a:t>
            </a:r>
            <a:r>
              <a:rPr lang="fr-FR"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r>
              <a:rPr lang="fr-FR" dirty="0" smtClean="0"/>
              <a:t>Avantages/Inconvénients par rapport à la LC ou la GC</a:t>
            </a:r>
          </a:p>
          <a:p>
            <a:r>
              <a:rPr lang="fr-FR" dirty="0" smtClean="0"/>
              <a:t>_faible viscosité séparation rapide</a:t>
            </a:r>
          </a:p>
          <a:p>
            <a:r>
              <a:rPr lang="fr-FR" dirty="0" smtClean="0"/>
              <a:t>_ et une meilleure efficacité  car il est possible d’augmenter la taille des colonnes</a:t>
            </a:r>
            <a:r>
              <a:rPr lang="fr-FR" baseline="0" dirty="0" smtClean="0"/>
              <a:t> sans augmenter drastiquement la pression. </a:t>
            </a:r>
            <a:r>
              <a:rPr lang="fr-FR" dirty="0" smtClean="0"/>
              <a:t>(augmentation taille colonne)</a:t>
            </a:r>
          </a:p>
          <a:p>
            <a:r>
              <a:rPr lang="fr-FR" dirty="0" smtClean="0"/>
              <a:t>_forte sélectivité (PS de la CPL peuvent être utilisée y compris la chiralité + modificateurs </a:t>
            </a:r>
          </a:p>
          <a:p>
            <a:r>
              <a:rPr lang="fr-FR" dirty="0" smtClean="0"/>
              <a:t>polaires ajoutés au CO2 supercritique)</a:t>
            </a:r>
          </a:p>
          <a:p>
            <a:r>
              <a:rPr lang="fr-FR" dirty="0" smtClean="0"/>
              <a:t>_Durable</a:t>
            </a:r>
          </a:p>
          <a:p>
            <a:r>
              <a:rPr lang="fr-FR" dirty="0" smtClean="0"/>
              <a:t>_compatible MS source APCI, APPI, ESI</a:t>
            </a:r>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_ajout de modificateurs : classe de composés analysables élargie </a:t>
            </a:r>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https://www.shimadzu.fr/sfc-uhplc-switching-system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https://www.waters.com/waters/library.htm?locale=en_US&amp;lid=134935973</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Figures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https://www.researchgate.net/publication/279830372_Lipidomics_by_Supercritical_Fluid_Chromatography</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https://www.sciencedirect.com/science/article/pii/S1570023218301168</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21</a:t>
            </a:fld>
            <a:endParaRPr lang="fr-FR"/>
          </a:p>
        </p:txBody>
      </p:sp>
    </p:spTree>
    <p:extLst>
      <p:ext uri="{BB962C8B-B14F-4D97-AF65-F5344CB8AC3E}">
        <p14:creationId xmlns:p14="http://schemas.microsoft.com/office/powerpoint/2010/main" val="1170560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Ici</a:t>
            </a:r>
            <a:r>
              <a:rPr lang="fr-FR" baseline="0" dirty="0" smtClean="0"/>
              <a:t> deux application de la SFC : </a:t>
            </a:r>
          </a:p>
          <a:p>
            <a:endParaRPr lang="fr-FR" baseline="0" dirty="0" smtClean="0"/>
          </a:p>
          <a:p>
            <a:r>
              <a:rPr lang="fr-FR" baseline="0" dirty="0" smtClean="0"/>
              <a:t>_La première étant la séparation d’énantiomères, alors ici en l’occurrence on est sur une détection UV et non en masse, mais il est possible de faire la même chose en masse bien sûr. On peut voir qu’en passant de la phase liquide à la phase supercritique, on a une amélioration de la séparation de deux couples d’</a:t>
            </a:r>
            <a:r>
              <a:rPr lang="fr-FR" baseline="0" dirty="0" err="1" smtClean="0"/>
              <a:t>énatiomères</a:t>
            </a:r>
            <a:r>
              <a:rPr lang="fr-FR" baseline="0" dirty="0" smtClean="0"/>
              <a:t> : avec diminution du temps d’analyse et augmentation de la sélectivité via l’utilisation d’un modificateur dans le CO2, ici l’isopropanol. </a:t>
            </a:r>
          </a:p>
          <a:p>
            <a:endParaRPr lang="fr-FR" baseline="0" dirty="0" smtClean="0"/>
          </a:p>
          <a:p>
            <a:r>
              <a:rPr lang="fr-FR" baseline="0" dirty="0" smtClean="0"/>
              <a:t>_ici un travail effectué à l’ICSN pour l’analyse de cinq absolus de fleurs (dont du jasmin, de la narcisse et de la lavande), afin d’obtenir leur empreinte chimique et de trouver des marqueurs pour détecter leur présence dans des cosmétiques. En effet, un absolu contient entre 40 et 60% de composés non volatiles, donc non détectables en GC-MS. </a:t>
            </a:r>
          </a:p>
          <a:p>
            <a:r>
              <a:rPr lang="fr-FR" baseline="0" dirty="0" smtClean="0"/>
              <a:t>Ici l’utilisation de la SFC-MS a permis d’identifier 20 nouveaux composés, non encore identifiés avec la GC ou la LC-MS. De plus ces analyses, combinées à des statistiques du type ACP a permis de discriminer les espèces de fleurs jasmin, narcisse et lavande, sur la base de leur empreinte chimique. </a:t>
            </a:r>
          </a:p>
          <a:p>
            <a:endParaRPr lang="fr-FR" baseline="0" dirty="0" smtClean="0"/>
          </a:p>
          <a:p>
            <a:endParaRPr lang="fr-FR" baseline="0" dirty="0" smtClean="0"/>
          </a:p>
          <a:p>
            <a:endParaRPr lang="fr-FR" baseline="0" dirty="0" smtClean="0"/>
          </a:p>
          <a:p>
            <a:endParaRPr 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Le CO2 ayant un pouvoir</a:t>
            </a:r>
            <a:r>
              <a:rPr lang="fr-FR" baseline="0" dirty="0" smtClean="0"/>
              <a:t> </a:t>
            </a:r>
            <a:r>
              <a:rPr lang="fr-FR" baseline="0" dirty="0" err="1" smtClean="0"/>
              <a:t>solvatant</a:t>
            </a:r>
            <a:r>
              <a:rPr lang="fr-FR" baseline="0" dirty="0" smtClean="0"/>
              <a:t> et une force d’élution proche de l’heptane, il est adapté pour l’analyse des composés apolaires à peu polaires présents dans les absolus de fleurs. </a:t>
            </a:r>
          </a:p>
          <a:p>
            <a:endParaRPr lang="fr-FR" baseline="0" dirty="0" smtClean="0"/>
          </a:p>
          <a:p>
            <a:endParaRPr lang="fr-FR" dirty="0" smtClean="0"/>
          </a:p>
          <a:p>
            <a:endParaRPr lang="fr-FR" dirty="0" smtClean="0"/>
          </a:p>
          <a:p>
            <a:endParaRPr lang="fr-FR" dirty="0" smtClean="0"/>
          </a:p>
          <a:p>
            <a:endParaRPr lang="fr-FR" dirty="0" smtClean="0"/>
          </a:p>
          <a:p>
            <a:endParaRPr lang="fr-FR" dirty="0" smtClean="0"/>
          </a:p>
          <a:p>
            <a:r>
              <a:rPr lang="fr-FR" dirty="0" smtClean="0"/>
              <a:t>Non volatile et semi-volatile non analysables en GC-MS</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22</a:t>
            </a:fld>
            <a:endParaRPr lang="fr-FR"/>
          </a:p>
        </p:txBody>
      </p:sp>
    </p:spTree>
    <p:extLst>
      <p:ext uri="{BB962C8B-B14F-4D97-AF65-F5344CB8AC3E}">
        <p14:creationId xmlns:p14="http://schemas.microsoft.com/office/powerpoint/2010/main" val="7426350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J’aimerai également dire un mot rapide à</a:t>
            </a:r>
            <a:r>
              <a:rPr lang="fr-FR" baseline="0" dirty="0" smtClean="0"/>
              <a:t> propos de </a:t>
            </a:r>
            <a:r>
              <a:rPr lang="fr-FR" baseline="0" dirty="0" err="1" smtClean="0"/>
              <a:t>SMaCs</a:t>
            </a:r>
            <a:r>
              <a:rPr lang="fr-FR" baseline="0" dirty="0" smtClean="0"/>
              <a:t> qui est un consortium de spectrométrie de masse à l’échelle de paris-Saclay, et dont nous faisons partie depuis deux ans. Ce consortium regroupe les laboratoires de paris </a:t>
            </a:r>
            <a:r>
              <a:rPr lang="fr-FR" baseline="0" dirty="0" err="1" smtClean="0"/>
              <a:t>saclay</a:t>
            </a:r>
            <a:r>
              <a:rPr lang="fr-FR" baseline="0" dirty="0" smtClean="0"/>
              <a:t> qui possède au moins un </a:t>
            </a:r>
            <a:r>
              <a:rPr lang="fr-FR" baseline="0" dirty="0" err="1" smtClean="0"/>
              <a:t>spectro</a:t>
            </a:r>
            <a:r>
              <a:rPr lang="fr-FR" baseline="0" dirty="0" smtClean="0"/>
              <a:t> de masse et qui analyse des petites molécules pour la chimie ou la santé. </a:t>
            </a:r>
          </a:p>
          <a:p>
            <a:r>
              <a:rPr lang="fr-FR" baseline="0" dirty="0" smtClean="0"/>
              <a:t>Le consortium compte 11 unités depuis 2023, son but est de mettre en commun nos compétences en spectrométrie de masse et d’organiser les demandes d’équipement au sein de Paris-Saclay. </a:t>
            </a:r>
          </a:p>
          <a:p>
            <a:endParaRPr lang="fr-FR" baseline="0" dirty="0" smtClean="0"/>
          </a:p>
          <a:p>
            <a:r>
              <a:rPr lang="fr-FR" baseline="0" dirty="0" smtClean="0"/>
              <a:t>Il est structuré en trois comité : </a:t>
            </a:r>
          </a:p>
          <a:p>
            <a:r>
              <a:rPr lang="fr-FR" baseline="0" dirty="0" smtClean="0"/>
              <a:t>_le comité de pilotage, dont les membres sont les directeurs des laboratoires. Son rôle est de décider des orientations scientifiques du consortium et de se concerter sur les demandes d’achats d’instrument</a:t>
            </a:r>
          </a:p>
          <a:p>
            <a:r>
              <a:rPr lang="fr-FR" baseline="0" dirty="0" smtClean="0"/>
              <a:t>_le comité </a:t>
            </a:r>
            <a:r>
              <a:rPr lang="fr-FR" baseline="0" dirty="0" err="1" smtClean="0"/>
              <a:t>executif</a:t>
            </a:r>
            <a:r>
              <a:rPr lang="fr-FR" baseline="0" dirty="0" smtClean="0"/>
              <a:t> a pour </a:t>
            </a:r>
            <a:r>
              <a:rPr lang="fr-FR" baseline="0" dirty="0" err="1" smtClean="0"/>
              <a:t>role</a:t>
            </a:r>
            <a:r>
              <a:rPr lang="fr-FR" baseline="0" dirty="0" smtClean="0"/>
              <a:t> d’organiser les différentes actions scientifiques du consortium comme des séminaires par exemple. Il a également une fonction de conseil pour les différents membres. </a:t>
            </a:r>
          </a:p>
          <a:p>
            <a:r>
              <a:rPr lang="fr-FR" baseline="0" dirty="0" smtClean="0"/>
              <a:t>_le comité technique permet de créer des groupes de travail notamment sur la tarification des prestations externes ou sur la maintenance des appareils des labos membres du consortium. </a:t>
            </a:r>
          </a:p>
          <a:p>
            <a:endParaRPr lang="fr-FR" dirty="0" smtClean="0"/>
          </a:p>
          <a:p>
            <a:endParaRPr lang="fr-FR" dirty="0" smtClean="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23</a:t>
            </a:fld>
            <a:endParaRPr lang="fr-FR"/>
          </a:p>
        </p:txBody>
      </p:sp>
    </p:spTree>
    <p:extLst>
      <p:ext uri="{BB962C8B-B14F-4D97-AF65-F5344CB8AC3E}">
        <p14:creationId xmlns:p14="http://schemas.microsoft.com/office/powerpoint/2010/main" val="32518224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Pour conclure, à l’ILV, nous avons un </a:t>
            </a:r>
            <a:r>
              <a:rPr lang="fr-FR" dirty="0" err="1" smtClean="0"/>
              <a:t>spectro</a:t>
            </a:r>
            <a:r>
              <a:rPr lang="fr-FR" dirty="0" smtClean="0"/>
              <a:t> de masse qui est performant, mais</a:t>
            </a:r>
            <a:r>
              <a:rPr lang="fr-FR" baseline="0" dirty="0" smtClean="0"/>
              <a:t> qui est malheureusement obsolète depuis un an, </a:t>
            </a:r>
          </a:p>
          <a:p>
            <a:r>
              <a:rPr lang="fr-FR" baseline="0" dirty="0" smtClean="0"/>
              <a:t>Il est donc nécessaire d’engager une réflexion commune pour pouvoir le remplacer, pour cela, il nous faut réfléchir ensemble :</a:t>
            </a:r>
          </a:p>
          <a:p>
            <a:r>
              <a:rPr lang="fr-FR" baseline="0" dirty="0" smtClean="0"/>
              <a:t>_à un ou plusieurs projets de recherche pouvant nécessiter une spécificité technique en spectrométrie de masse, en espérant que ce que je vous ai présenté vous ai donné quelques idées,</a:t>
            </a:r>
          </a:p>
          <a:p>
            <a:r>
              <a:rPr lang="fr-FR" baseline="0" dirty="0" smtClean="0"/>
              <a:t>_à des partenaires possibles au sein de Paris Saclay ou de l’IDF qui pourrait être intéressés également par un appareil possédant cette spécificité,</a:t>
            </a:r>
          </a:p>
          <a:p>
            <a:r>
              <a:rPr lang="fr-FR" baseline="0" dirty="0" smtClean="0"/>
              <a:t>_et bien sûr à des pistes de financement, soit de la région via un SESAME soit de Saint Quentin en </a:t>
            </a:r>
            <a:r>
              <a:rPr lang="fr-FR" baseline="0" dirty="0" err="1" smtClean="0"/>
              <a:t>Yveline</a:t>
            </a:r>
            <a:r>
              <a:rPr lang="fr-FR" baseline="0" dirty="0" smtClean="0"/>
              <a:t>, soit en créant de nouveaux TP ou autre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24</a:t>
            </a:fld>
            <a:endParaRPr lang="fr-FR"/>
          </a:p>
        </p:txBody>
      </p:sp>
    </p:spTree>
    <p:extLst>
      <p:ext uri="{BB962C8B-B14F-4D97-AF65-F5344CB8AC3E}">
        <p14:creationId xmlns:p14="http://schemas.microsoft.com/office/powerpoint/2010/main" val="411623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Pour rappel, le schéma classique</a:t>
            </a:r>
            <a:r>
              <a:rPr lang="fr-FR" baseline="0" dirty="0" smtClean="0"/>
              <a:t> de la configuration générale d’un spectromètre de masse : système d’introduction de l’échantillon, source d’ionisation des composés, analyseur, et détecteur. Nous verrons des innovations concernant les 3 premiers item : introduction, source, et analyseur. </a:t>
            </a:r>
          </a:p>
          <a:p>
            <a:endParaRPr lang="fr-FR" baseline="0" dirty="0" smtClean="0"/>
          </a:p>
          <a:p>
            <a:r>
              <a:rPr lang="fr-FR" baseline="0" dirty="0" smtClean="0"/>
              <a:t>1min max.</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3</a:t>
            </a:fld>
            <a:endParaRPr lang="fr-FR"/>
          </a:p>
        </p:txBody>
      </p:sp>
    </p:spTree>
    <p:extLst>
      <p:ext uri="{BB962C8B-B14F-4D97-AF65-F5344CB8AC3E}">
        <p14:creationId xmlns:p14="http://schemas.microsoft.com/office/powerpoint/2010/main" val="2362064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A l’ILV nous possédons</a:t>
            </a:r>
            <a:r>
              <a:rPr lang="fr-FR" baseline="0" dirty="0" smtClean="0"/>
              <a:t> un </a:t>
            </a:r>
            <a:r>
              <a:rPr lang="fr-FR" baseline="0" dirty="0" err="1" smtClean="0"/>
              <a:t>spectro</a:t>
            </a:r>
            <a:r>
              <a:rPr lang="fr-FR" baseline="0" dirty="0" smtClean="0"/>
              <a:t> de masse Q-TOF associé à deux type de sources disponibles : l’ASAP et l’ESI. L’appareil est couplé à une chaine séparative UPLC. </a:t>
            </a:r>
          </a:p>
          <a:p>
            <a:r>
              <a:rPr lang="fr-FR" baseline="0" dirty="0" smtClean="0"/>
              <a:t>Donc que peut-on faire avec ?</a:t>
            </a:r>
          </a:p>
          <a:p>
            <a:r>
              <a:rPr lang="fr-FR" baseline="0" dirty="0" smtClean="0"/>
              <a:t>_</a:t>
            </a:r>
          </a:p>
          <a:p>
            <a:r>
              <a:rPr lang="fr-FR" baseline="0" dirty="0" smtClean="0"/>
              <a:t>_</a:t>
            </a:r>
          </a:p>
          <a:p>
            <a:r>
              <a:rPr lang="fr-FR" baseline="0" dirty="0" smtClean="0"/>
              <a:t>_</a:t>
            </a:r>
          </a:p>
          <a:p>
            <a:endParaRPr lang="fr-FR" baseline="0" dirty="0" smtClean="0"/>
          </a:p>
          <a:p>
            <a:r>
              <a:rPr lang="fr-FR" baseline="0" dirty="0" smtClean="0"/>
              <a:t>La problématique principale étant de réussir à ioniser un maximum de composés, sachant qu’ils ne répondent pas tous de la même façon selon leur taille, leur volatilité et leur polarité. </a:t>
            </a:r>
          </a:p>
          <a:p>
            <a:endParaRPr lang="fr-FR" baseline="0" dirty="0" smtClean="0"/>
          </a:p>
          <a:p>
            <a:r>
              <a:rPr lang="fr-FR" baseline="0" dirty="0" smtClean="0"/>
              <a:t>(1min30)</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4</a:t>
            </a:fld>
            <a:endParaRPr lang="fr-FR"/>
          </a:p>
        </p:txBody>
      </p:sp>
    </p:spTree>
    <p:extLst>
      <p:ext uri="{BB962C8B-B14F-4D97-AF65-F5344CB8AC3E}">
        <p14:creationId xmlns:p14="http://schemas.microsoft.com/office/powerpoint/2010/main" val="3825777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Par exemple, voici</a:t>
            </a:r>
            <a:r>
              <a:rPr lang="fr-FR" baseline="0" dirty="0" smtClean="0"/>
              <a:t> un spectre HRMS classique d’une petite molécule organique qui s’ionise bien en ESI. </a:t>
            </a:r>
          </a:p>
          <a:p>
            <a:r>
              <a:rPr lang="fr-FR" baseline="0" dirty="0" smtClean="0"/>
              <a:t>On peut ici mesurer la masse de l’ion MH+ avec une précision de 1,1 ppm et </a:t>
            </a:r>
            <a:r>
              <a:rPr lang="fr-FR" baseline="0" dirty="0" err="1" smtClean="0"/>
              <a:t>Mna</a:t>
            </a:r>
            <a:r>
              <a:rPr lang="fr-FR" baseline="0" dirty="0" smtClean="0"/>
              <a:t>+ à 2,7 ppm. La condition nécessaire pour publier étant d’obtenir une mesure avec une précision inférieure à 5ppm.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5</a:t>
            </a:fld>
            <a:endParaRPr lang="fr-FR"/>
          </a:p>
        </p:txBody>
      </p:sp>
    </p:spTree>
    <p:extLst>
      <p:ext uri="{BB962C8B-B14F-4D97-AF65-F5344CB8AC3E}">
        <p14:creationId xmlns:p14="http://schemas.microsoft.com/office/powerpoint/2010/main" val="3575490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L’ESI nous permet également de vérifier l’obtention d’oligomères fluorescent, qui, par la répétition de leurs</a:t>
            </a:r>
            <a:r>
              <a:rPr lang="fr-FR" baseline="0" dirty="0" smtClean="0"/>
              <a:t> unités aromatiques, sont plus difficile à caractériser sans la </a:t>
            </a:r>
            <a:r>
              <a:rPr lang="fr-FR" baseline="0" dirty="0" err="1" smtClean="0"/>
              <a:t>spectro</a:t>
            </a:r>
            <a:r>
              <a:rPr lang="fr-FR" baseline="0" dirty="0" smtClean="0"/>
              <a:t> de masse.  La présence des nombreuses liaisons peptidiques CONH nous permettant d’observer les ions multichargés.  M+3H+ et M+2H+ dans ce cas précis.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6</a:t>
            </a:fld>
            <a:endParaRPr lang="fr-FR"/>
          </a:p>
        </p:txBody>
      </p:sp>
    </p:spTree>
    <p:extLst>
      <p:ext uri="{BB962C8B-B14F-4D97-AF65-F5344CB8AC3E}">
        <p14:creationId xmlns:p14="http://schemas.microsoft.com/office/powerpoint/2010/main" val="41487858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On peut également</a:t>
            </a:r>
            <a:r>
              <a:rPr lang="fr-FR" baseline="0" dirty="0" smtClean="0"/>
              <a:t> observer des composés plus complexes comme des POM fonctionnalisés par des molécules organiques. La masse nous permet de voir rapidement si le POM est mono- ou di- fonctionnalisé. </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7</a:t>
            </a:fld>
            <a:endParaRPr lang="fr-FR"/>
          </a:p>
        </p:txBody>
      </p:sp>
    </p:spTree>
    <p:extLst>
      <p:ext uri="{BB962C8B-B14F-4D97-AF65-F5344CB8AC3E}">
        <p14:creationId xmlns:p14="http://schemas.microsoft.com/office/powerpoint/2010/main" val="3916630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smtClean="0"/>
              <a:t>En revanche, </a:t>
            </a:r>
            <a:r>
              <a:rPr lang="fr-FR" dirty="0" err="1" smtClean="0"/>
              <a:t>l’Esi</a:t>
            </a:r>
            <a:r>
              <a:rPr lang="fr-FR" dirty="0" smtClean="0"/>
              <a:t> ne nous permet pas d’observer des </a:t>
            </a:r>
            <a:r>
              <a:rPr lang="fr-FR" dirty="0" err="1" smtClean="0"/>
              <a:t>somposés</a:t>
            </a:r>
            <a:r>
              <a:rPr lang="fr-FR" dirty="0" smtClean="0"/>
              <a:t> trop apolaires avec de longues chaines carbonées et/ou</a:t>
            </a:r>
            <a:r>
              <a:rPr lang="fr-FR" baseline="0" dirty="0" smtClean="0"/>
              <a:t> possédant des groupes trop </a:t>
            </a:r>
            <a:r>
              <a:rPr lang="fr-FR" baseline="0" dirty="0" err="1" smtClean="0"/>
              <a:t>électroattrateur</a:t>
            </a:r>
            <a:r>
              <a:rPr lang="fr-FR" baseline="0" dirty="0" smtClean="0"/>
              <a:t> tels que des gp fluorés. C’est notre sonde ASAP, capable d’ioniser des composés apolaires et volatiles qui nous permet des les observer à l’ILV. </a:t>
            </a:r>
            <a:endParaRPr lang="fr-FR" dirty="0" smtClean="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8</a:t>
            </a:fld>
            <a:endParaRPr lang="fr-FR"/>
          </a:p>
        </p:txBody>
      </p:sp>
    </p:spTree>
    <p:extLst>
      <p:ext uri="{BB962C8B-B14F-4D97-AF65-F5344CB8AC3E}">
        <p14:creationId xmlns:p14="http://schemas.microsoft.com/office/powerpoint/2010/main" val="852536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i="1" dirty="0" err="1" smtClean="0"/>
              <a:t>Chem</a:t>
            </a:r>
            <a:r>
              <a:rPr lang="fr-FR" b="1" i="1" dirty="0" smtClean="0"/>
              <a:t>. </a:t>
            </a:r>
            <a:r>
              <a:rPr lang="fr-FR" b="1" i="1" dirty="0" err="1" smtClean="0"/>
              <a:t>Sci</a:t>
            </a:r>
            <a:r>
              <a:rPr lang="fr-FR" b="1" i="1" dirty="0" smtClean="0"/>
              <a:t>.</a:t>
            </a:r>
            <a:r>
              <a:rPr lang="fr-FR" dirty="0" smtClean="0"/>
              <a:t>, 2020,</a:t>
            </a:r>
            <a:r>
              <a:rPr lang="fr-FR" b="1" dirty="0" smtClean="0"/>
              <a:t>11</a:t>
            </a:r>
            <a:r>
              <a:rPr lang="fr-FR" dirty="0" smtClean="0"/>
              <a:t>, 12194-12205 </a:t>
            </a:r>
          </a:p>
          <a:p>
            <a:endParaRPr lang="fr-FR" dirty="0" smtClean="0"/>
          </a:p>
          <a:p>
            <a:r>
              <a:rPr lang="fr-FR" dirty="0" smtClean="0"/>
              <a:t>Cependant, nous ne sommes pas capables de tout détecter avec notre</a:t>
            </a:r>
            <a:r>
              <a:rPr lang="fr-FR" baseline="0" dirty="0" smtClean="0"/>
              <a:t> système : par exemple, </a:t>
            </a:r>
            <a:r>
              <a:rPr lang="fr-FR" dirty="0" smtClean="0"/>
              <a:t>des composés apolaires</a:t>
            </a:r>
            <a:r>
              <a:rPr lang="fr-FR" baseline="0" dirty="0" smtClean="0"/>
              <a:t> trop lourds tels que des composés polycycliques aromatiques ne s’ionisent ni en ESI ni en ASAP, et doivent être envoyés à l’ICSN pour être analysé avec un autre type de source : le MALDI. </a:t>
            </a:r>
          </a:p>
          <a:p>
            <a:endParaRPr lang="fr-FR" baseline="0" dirty="0" smtClean="0"/>
          </a:p>
          <a:p>
            <a:r>
              <a:rPr lang="fr-FR" baseline="0" dirty="0" smtClean="0"/>
              <a:t>4 min max</a:t>
            </a:r>
            <a:endParaRPr lang="fr-FR" dirty="0"/>
          </a:p>
        </p:txBody>
      </p:sp>
      <p:sp>
        <p:nvSpPr>
          <p:cNvPr id="4" name="Espace réservé du numéro de diapositive 3"/>
          <p:cNvSpPr>
            <a:spLocks noGrp="1"/>
          </p:cNvSpPr>
          <p:nvPr>
            <p:ph type="sldNum" sz="quarter" idx="10"/>
          </p:nvPr>
        </p:nvSpPr>
        <p:spPr/>
        <p:txBody>
          <a:bodyPr/>
          <a:lstStyle/>
          <a:p>
            <a:fld id="{351A4F1C-5739-400F-89C6-20604DF7C015}" type="slidenum">
              <a:rPr lang="fr-FR" smtClean="0"/>
              <a:t>9</a:t>
            </a:fld>
            <a:endParaRPr lang="fr-FR"/>
          </a:p>
        </p:txBody>
      </p:sp>
    </p:spTree>
    <p:extLst>
      <p:ext uri="{BB962C8B-B14F-4D97-AF65-F5344CB8AC3E}">
        <p14:creationId xmlns:p14="http://schemas.microsoft.com/office/powerpoint/2010/main" val="2130935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4293204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1241267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1877142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2532646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556758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4C3EB37-B736-4E81-8F8F-D5064E9FD11F}" type="datetimeFigureOut">
              <a:rPr lang="fr-FR" smtClean="0"/>
              <a:t>11/01/2024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2246822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4C3EB37-B736-4E81-8F8F-D5064E9FD11F}" type="datetimeFigureOut">
              <a:rPr lang="fr-FR" smtClean="0"/>
              <a:t>11/01/2024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4288051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4C3EB37-B736-4E81-8F8F-D5064E9FD11F}" type="datetimeFigureOut">
              <a:rPr lang="fr-FR" smtClean="0"/>
              <a:t>11/01/2024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606403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4C3EB37-B736-4E81-8F8F-D5064E9FD11F}" type="datetimeFigureOut">
              <a:rPr lang="fr-FR" smtClean="0"/>
              <a:t>11/01/2024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1862250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4C3EB37-B736-4E81-8F8F-D5064E9FD11F}" type="datetimeFigureOut">
              <a:rPr lang="fr-FR" smtClean="0"/>
              <a:t>11/01/2024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2264710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4C3EB37-B736-4E81-8F8F-D5064E9FD11F}" type="datetimeFigureOut">
              <a:rPr lang="fr-FR" smtClean="0"/>
              <a:t>11/01/2024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53E02FA-7F92-46C6-A7DE-51A3D21B6C4E}" type="slidenum">
              <a:rPr lang="fr-FR" smtClean="0"/>
              <a:t>‹N°›</a:t>
            </a:fld>
            <a:endParaRPr lang="fr-FR"/>
          </a:p>
        </p:txBody>
      </p:sp>
    </p:spTree>
    <p:extLst>
      <p:ext uri="{BB962C8B-B14F-4D97-AF65-F5344CB8AC3E}">
        <p14:creationId xmlns:p14="http://schemas.microsoft.com/office/powerpoint/2010/main" val="3415271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C3EB37-B736-4E81-8F8F-D5064E9FD11F}" type="datetimeFigureOut">
              <a:rPr lang="fr-FR" smtClean="0"/>
              <a:t>11/01/2024</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3E02FA-7F92-46C6-A7DE-51A3D21B6C4E}" type="slidenum">
              <a:rPr lang="fr-FR" smtClean="0"/>
              <a:t>‹N°›</a:t>
            </a:fld>
            <a:endParaRPr lang="fr-FR"/>
          </a:p>
        </p:txBody>
      </p:sp>
    </p:spTree>
    <p:extLst>
      <p:ext uri="{BB962C8B-B14F-4D97-AF65-F5344CB8AC3E}">
        <p14:creationId xmlns:p14="http://schemas.microsoft.com/office/powerpoint/2010/main" val="296283339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0.emf"/><Relationship Id="rId3" Type="http://schemas.openxmlformats.org/officeDocument/2006/relationships/notesSlide" Target="../notesSlides/notesSlide16.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openxmlformats.org/officeDocument/2006/relationships/image" Target="../media/image47.emf"/><Relationship Id="rId13" Type="http://schemas.openxmlformats.org/officeDocument/2006/relationships/oleObject" Target="../embeddings/oleObject11.bin"/><Relationship Id="rId3" Type="http://schemas.openxmlformats.org/officeDocument/2006/relationships/notesSlide" Target="../notesSlides/notesSlide18.xml"/><Relationship Id="rId7" Type="http://schemas.openxmlformats.org/officeDocument/2006/relationships/oleObject" Target="../embeddings/oleObject8.bin"/><Relationship Id="rId12" Type="http://schemas.openxmlformats.org/officeDocument/2006/relationships/image" Target="../media/image49.emf"/><Relationship Id="rId17" Type="http://schemas.openxmlformats.org/officeDocument/2006/relationships/image" Target="../media/image53.png"/><Relationship Id="rId2" Type="http://schemas.openxmlformats.org/officeDocument/2006/relationships/slideLayout" Target="../slideLayouts/slideLayout2.xml"/><Relationship Id="rId16" Type="http://schemas.openxmlformats.org/officeDocument/2006/relationships/image" Target="../media/image51.emf"/><Relationship Id="rId1" Type="http://schemas.openxmlformats.org/officeDocument/2006/relationships/vmlDrawing" Target="../drawings/vmlDrawing5.vml"/><Relationship Id="rId6" Type="http://schemas.openxmlformats.org/officeDocument/2006/relationships/image" Target="../media/image46.emf"/><Relationship Id="rId11" Type="http://schemas.openxmlformats.org/officeDocument/2006/relationships/oleObject" Target="../embeddings/oleObject10.bin"/><Relationship Id="rId5" Type="http://schemas.openxmlformats.org/officeDocument/2006/relationships/oleObject" Target="../embeddings/oleObject7.bin"/><Relationship Id="rId15" Type="http://schemas.openxmlformats.org/officeDocument/2006/relationships/oleObject" Target="../embeddings/oleObject12.bin"/><Relationship Id="rId10" Type="http://schemas.openxmlformats.org/officeDocument/2006/relationships/image" Target="../media/image48.emf"/><Relationship Id="rId4" Type="http://schemas.openxmlformats.org/officeDocument/2006/relationships/image" Target="../media/image52.png"/><Relationship Id="rId9" Type="http://schemas.openxmlformats.org/officeDocument/2006/relationships/oleObject" Target="../embeddings/oleObject9.bin"/><Relationship Id="rId14" Type="http://schemas.openxmlformats.org/officeDocument/2006/relationships/image" Target="../media/image50.emf"/></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jpg"/></Relationships>
</file>

<file path=ppt/slides/_rels/slide2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notesSlide" Target="../notesSlides/notesSlide6.xml"/><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notesSlide" Target="../notesSlides/notesSlide8.xml"/><Relationship Id="rId7" Type="http://schemas.openxmlformats.org/officeDocument/2006/relationships/image" Target="../media/image15.emf"/><Relationship Id="rId12"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3.bin"/><Relationship Id="rId11" Type="http://schemas.openxmlformats.org/officeDocument/2006/relationships/oleObject" Target="../embeddings/oleObject5.bin"/><Relationship Id="rId5" Type="http://schemas.openxmlformats.org/officeDocument/2006/relationships/image" Target="../media/image19.png"/><Relationship Id="rId10" Type="http://schemas.openxmlformats.org/officeDocument/2006/relationships/image" Target="../media/image16.emf"/><Relationship Id="rId4" Type="http://schemas.openxmlformats.org/officeDocument/2006/relationships/image" Target="../media/image18.png"/><Relationship Id="rId9" Type="http://schemas.openxmlformats.org/officeDocument/2006/relationships/oleObject" Target="../embeddings/oleObject4.bin"/></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398485" y="2839197"/>
            <a:ext cx="7880234" cy="523220"/>
          </a:xfrm>
          <a:prstGeom prst="rect">
            <a:avLst/>
          </a:prstGeom>
          <a:noFill/>
        </p:spPr>
        <p:txBody>
          <a:bodyPr wrap="none" rtlCol="0">
            <a:spAutoFit/>
          </a:bodyPr>
          <a:lstStyle/>
          <a:p>
            <a:r>
              <a:rPr lang="fr-FR" sz="2800" dirty="0" smtClean="0">
                <a:solidFill>
                  <a:srgbClr val="002060"/>
                </a:solidFill>
                <a:effectLst>
                  <a:outerShdw blurRad="38100" dist="38100" dir="2700000" algn="tl">
                    <a:srgbClr val="000000">
                      <a:alpha val="43137"/>
                    </a:srgbClr>
                  </a:outerShdw>
                </a:effectLst>
              </a:rPr>
              <a:t>Spectrométrie de masse : innovations et applications</a:t>
            </a:r>
            <a:endParaRPr lang="fr-FR" sz="2800" dirty="0">
              <a:solidFill>
                <a:srgbClr val="002060"/>
              </a:solidFill>
              <a:effectLst>
                <a:outerShdw blurRad="38100" dist="38100" dir="2700000" algn="tl">
                  <a:srgbClr val="000000">
                    <a:alpha val="43137"/>
                  </a:srgbClr>
                </a:outerShdw>
              </a:effectLst>
            </a:endParaRPr>
          </a:p>
        </p:txBody>
      </p:sp>
      <p:sp>
        <p:nvSpPr>
          <p:cNvPr id="3" name="ZoneTexte 2"/>
          <p:cNvSpPr txBox="1"/>
          <p:nvPr/>
        </p:nvSpPr>
        <p:spPr>
          <a:xfrm>
            <a:off x="5399980" y="5017039"/>
            <a:ext cx="1877245" cy="400110"/>
          </a:xfrm>
          <a:prstGeom prst="rect">
            <a:avLst/>
          </a:prstGeom>
          <a:noFill/>
        </p:spPr>
        <p:txBody>
          <a:bodyPr wrap="none" rtlCol="0">
            <a:spAutoFit/>
          </a:bodyPr>
          <a:lstStyle/>
          <a:p>
            <a:r>
              <a:rPr lang="fr-FR" sz="2000" dirty="0" smtClean="0"/>
              <a:t>Aurélie Damond</a:t>
            </a:r>
            <a:endParaRPr lang="fr-FR" sz="2000" dirty="0"/>
          </a:p>
        </p:txBody>
      </p:sp>
      <p:pic>
        <p:nvPicPr>
          <p:cNvPr id="6" name="Image 5"/>
          <p:cNvPicPr>
            <a:picLocks noChangeAspect="1"/>
          </p:cNvPicPr>
          <p:nvPr/>
        </p:nvPicPr>
        <p:blipFill>
          <a:blip r:embed="rId3"/>
          <a:stretch>
            <a:fillRect/>
          </a:stretch>
        </p:blipFill>
        <p:spPr>
          <a:xfrm>
            <a:off x="197046" y="319314"/>
            <a:ext cx="3628570" cy="1509485"/>
          </a:xfrm>
          <a:prstGeom prst="rect">
            <a:avLst/>
          </a:prstGeom>
        </p:spPr>
      </p:pic>
      <p:sp>
        <p:nvSpPr>
          <p:cNvPr id="7" name="ZoneTexte 6"/>
          <p:cNvSpPr txBox="1"/>
          <p:nvPr/>
        </p:nvSpPr>
        <p:spPr>
          <a:xfrm>
            <a:off x="4491751" y="3835785"/>
            <a:ext cx="3693704" cy="707886"/>
          </a:xfrm>
          <a:prstGeom prst="rect">
            <a:avLst/>
          </a:prstGeom>
          <a:noFill/>
        </p:spPr>
        <p:txBody>
          <a:bodyPr wrap="none" rtlCol="0">
            <a:spAutoFit/>
          </a:bodyPr>
          <a:lstStyle/>
          <a:p>
            <a:pPr algn="ctr"/>
            <a:r>
              <a:rPr lang="fr-FR" sz="2000" dirty="0" smtClean="0"/>
              <a:t>Demi-journée scientifique de l’ILV</a:t>
            </a:r>
          </a:p>
          <a:p>
            <a:pPr algn="ctr"/>
            <a:r>
              <a:rPr lang="fr-FR" sz="2000" dirty="0" smtClean="0"/>
              <a:t>11 janvier 2024</a:t>
            </a:r>
            <a:endParaRPr lang="fr-FR" sz="2000" dirty="0"/>
          </a:p>
        </p:txBody>
      </p:sp>
    </p:spTree>
    <p:extLst>
      <p:ext uri="{BB962C8B-B14F-4D97-AF65-F5344CB8AC3E}">
        <p14:creationId xmlns:p14="http://schemas.microsoft.com/office/powerpoint/2010/main" val="22416247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e 18"/>
          <p:cNvGrpSpPr/>
          <p:nvPr/>
        </p:nvGrpSpPr>
        <p:grpSpPr>
          <a:xfrm>
            <a:off x="647700" y="552280"/>
            <a:ext cx="4559300" cy="6249356"/>
            <a:chOff x="647700" y="526154"/>
            <a:chExt cx="4559300" cy="6249356"/>
          </a:xfrm>
        </p:grpSpPr>
        <p:sp>
          <p:nvSpPr>
            <p:cNvPr id="13" name="ZoneTexte 12"/>
            <p:cNvSpPr txBox="1"/>
            <p:nvPr/>
          </p:nvSpPr>
          <p:spPr>
            <a:xfrm>
              <a:off x="2142151" y="526154"/>
              <a:ext cx="1451936" cy="369332"/>
            </a:xfrm>
            <a:prstGeom prst="rect">
              <a:avLst/>
            </a:prstGeom>
            <a:noFill/>
          </p:spPr>
          <p:txBody>
            <a:bodyPr wrap="none" rtlCol="0">
              <a:spAutoFit/>
            </a:bodyPr>
            <a:lstStyle/>
            <a:p>
              <a:pPr marL="285750" indent="-285750" algn="ctr">
                <a:buFont typeface="Arial" panose="020B0604020202020204" pitchFamily="34" charset="0"/>
                <a:buChar char="•"/>
              </a:pPr>
              <a:r>
                <a:rPr lang="fr-FR" b="1" dirty="0">
                  <a:solidFill>
                    <a:srgbClr val="0070C0"/>
                  </a:solidFill>
                </a:rPr>
                <a:t>Source </a:t>
              </a:r>
              <a:r>
                <a:rPr lang="fr-FR" b="1" dirty="0" smtClean="0">
                  <a:solidFill>
                    <a:srgbClr val="0070C0"/>
                  </a:solidFill>
                </a:rPr>
                <a:t>ESI</a:t>
              </a:r>
              <a:endParaRPr lang="fr-FR" b="1" dirty="0">
                <a:solidFill>
                  <a:srgbClr val="0070C0"/>
                </a:solidFill>
              </a:endParaRPr>
            </a:p>
          </p:txBody>
        </p:sp>
        <p:pic>
          <p:nvPicPr>
            <p:cNvPr id="14" name="Image 13"/>
            <p:cNvPicPr>
              <a:picLocks noChangeAspect="1"/>
            </p:cNvPicPr>
            <p:nvPr/>
          </p:nvPicPr>
          <p:blipFill>
            <a:blip r:embed="rId3"/>
            <a:stretch>
              <a:fillRect/>
            </a:stretch>
          </p:blipFill>
          <p:spPr>
            <a:xfrm>
              <a:off x="911719" y="1282453"/>
              <a:ext cx="3431682" cy="2413247"/>
            </a:xfrm>
            <a:prstGeom prst="rect">
              <a:avLst/>
            </a:prstGeom>
          </p:spPr>
        </p:pic>
        <p:sp>
          <p:nvSpPr>
            <p:cNvPr id="15" name="ZoneTexte 14"/>
            <p:cNvSpPr txBox="1"/>
            <p:nvPr/>
          </p:nvSpPr>
          <p:spPr>
            <a:xfrm>
              <a:off x="1236513" y="4245297"/>
              <a:ext cx="3749278" cy="1323439"/>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a:t>
              </a:r>
              <a:r>
                <a:rPr lang="fr-FR" sz="2000" b="1" dirty="0">
                  <a:solidFill>
                    <a:srgbClr val="00B050"/>
                  </a:solidFill>
                </a:rPr>
                <a:t> </a:t>
              </a:r>
              <a:r>
                <a:rPr lang="fr-FR" sz="2000" b="1" dirty="0" smtClean="0">
                  <a:solidFill>
                    <a:srgbClr val="00B050"/>
                  </a:solidFill>
                </a:rPr>
                <a:t>✓  </a:t>
              </a:r>
              <a:r>
                <a:rPr lang="fr-FR" sz="2000" dirty="0" smtClean="0"/>
                <a:t>Composés azotés</a:t>
              </a:r>
              <a:endParaRPr lang="fr-FR" sz="2000" b="1" dirty="0" smtClean="0">
                <a:solidFill>
                  <a:srgbClr val="00B050"/>
                </a:solidFill>
              </a:endParaRPr>
            </a:p>
            <a:p>
              <a:r>
                <a:rPr lang="fr-FR" sz="2000" b="1" dirty="0" smtClean="0">
                  <a:solidFill>
                    <a:srgbClr val="00B050"/>
                  </a:solidFill>
                </a:rPr>
                <a:t>✓</a:t>
              </a:r>
              <a:r>
                <a:rPr lang="fr-FR" sz="2000" b="1" dirty="0">
                  <a:solidFill>
                    <a:srgbClr val="00B050"/>
                  </a:solidFill>
                </a:rPr>
                <a:t> </a:t>
              </a:r>
              <a:r>
                <a:rPr lang="fr-FR" sz="2000" b="1" dirty="0" smtClean="0">
                  <a:solidFill>
                    <a:srgbClr val="00B050"/>
                  </a:solidFill>
                </a:rPr>
                <a:t>     </a:t>
              </a:r>
              <a:r>
                <a:rPr lang="fr-FR" sz="2000" b="1" dirty="0" smtClean="0"/>
                <a:t>Composés polaires</a:t>
              </a:r>
            </a:p>
            <a:p>
              <a:r>
                <a:rPr lang="fr-FR" sz="2000" b="1" dirty="0" smtClean="0">
                  <a:solidFill>
                    <a:srgbClr val="00B050"/>
                  </a:solidFill>
                </a:rPr>
                <a:t>✓</a:t>
              </a:r>
              <a:r>
                <a:rPr lang="fr-FR" sz="2000" dirty="0" smtClean="0"/>
                <a:t>      </a:t>
              </a:r>
              <a:r>
                <a:rPr lang="fr-FR" sz="2000" b="1" dirty="0" smtClean="0"/>
                <a:t>Composés peu volatiles</a:t>
              </a:r>
            </a:p>
            <a:p>
              <a:r>
                <a:rPr lang="fr-FR" sz="2000" b="1" dirty="0">
                  <a:solidFill>
                    <a:srgbClr val="00B050"/>
                  </a:solidFill>
                </a:rPr>
                <a:t>✓</a:t>
              </a:r>
              <a:r>
                <a:rPr lang="fr-FR" sz="2000" dirty="0"/>
                <a:t>      </a:t>
              </a:r>
              <a:r>
                <a:rPr lang="fr-FR" sz="2000" dirty="0" smtClean="0"/>
                <a:t>Couplage LC possible</a:t>
              </a:r>
            </a:p>
          </p:txBody>
        </p:sp>
        <p:sp>
          <p:nvSpPr>
            <p:cNvPr id="16" name="ZoneTexte 15"/>
            <p:cNvSpPr txBox="1"/>
            <p:nvPr/>
          </p:nvSpPr>
          <p:spPr>
            <a:xfrm>
              <a:off x="1231900" y="5862630"/>
              <a:ext cx="3390900" cy="707886"/>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a:t>
              </a:r>
              <a:r>
                <a:rPr lang="fr-FR" sz="2000" dirty="0" smtClean="0"/>
                <a:t> Composés non solubles</a:t>
              </a:r>
            </a:p>
            <a:p>
              <a:r>
                <a:rPr lang="fr-FR" sz="2000" b="1" dirty="0">
                  <a:solidFill>
                    <a:srgbClr val="FF0000"/>
                  </a:solidFill>
                </a:rPr>
                <a:t>×</a:t>
              </a:r>
              <a:r>
                <a:rPr lang="fr-FR" sz="2000" dirty="0"/>
                <a:t> Composés </a:t>
              </a:r>
              <a:r>
                <a:rPr lang="fr-FR" sz="2000" dirty="0" smtClean="0"/>
                <a:t>peu/pas polaires</a:t>
              </a:r>
              <a:endParaRPr lang="fr-FR" sz="2000" dirty="0"/>
            </a:p>
          </p:txBody>
        </p:sp>
        <p:sp>
          <p:nvSpPr>
            <p:cNvPr id="17" name="Rectangle 16"/>
            <p:cNvSpPr/>
            <p:nvPr/>
          </p:nvSpPr>
          <p:spPr>
            <a:xfrm>
              <a:off x="647700" y="526154"/>
              <a:ext cx="4559300" cy="624935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0" name="Groupe 19"/>
          <p:cNvGrpSpPr/>
          <p:nvPr/>
        </p:nvGrpSpPr>
        <p:grpSpPr>
          <a:xfrm>
            <a:off x="6299200" y="544319"/>
            <a:ext cx="5054600" cy="6257316"/>
            <a:chOff x="6299200" y="518193"/>
            <a:chExt cx="5054600" cy="6257316"/>
          </a:xfrm>
        </p:grpSpPr>
        <p:sp>
          <p:nvSpPr>
            <p:cNvPr id="4" name="ZoneTexte 3"/>
            <p:cNvSpPr txBox="1"/>
            <p:nvPr/>
          </p:nvSpPr>
          <p:spPr>
            <a:xfrm>
              <a:off x="8017656" y="518193"/>
              <a:ext cx="1617687"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Source APCI</a:t>
              </a:r>
            </a:p>
          </p:txBody>
        </p:sp>
        <p:grpSp>
          <p:nvGrpSpPr>
            <p:cNvPr id="9" name="Groupe 8"/>
            <p:cNvGrpSpPr/>
            <p:nvPr/>
          </p:nvGrpSpPr>
          <p:grpSpPr>
            <a:xfrm>
              <a:off x="6743700" y="971753"/>
              <a:ext cx="4432300" cy="3530248"/>
              <a:chOff x="3441700" y="817852"/>
              <a:chExt cx="4432300" cy="3530248"/>
            </a:xfrm>
          </p:grpSpPr>
          <p:pic>
            <p:nvPicPr>
              <p:cNvPr id="7" name="Image 6"/>
              <p:cNvPicPr>
                <a:picLocks noChangeAspect="1"/>
              </p:cNvPicPr>
              <p:nvPr/>
            </p:nvPicPr>
            <p:blipFill rotWithShape="1">
              <a:blip r:embed="rId4"/>
              <a:srcRect l="4212" t="6547" r="5773" b="6065"/>
              <a:stretch/>
            </p:blipFill>
            <p:spPr>
              <a:xfrm>
                <a:off x="3441700" y="817852"/>
                <a:ext cx="4432300" cy="3530248"/>
              </a:xfrm>
              <a:prstGeom prst="rect">
                <a:avLst/>
              </a:prstGeom>
            </p:spPr>
          </p:pic>
          <p:sp>
            <p:nvSpPr>
              <p:cNvPr id="8" name="Rectangle 7"/>
              <p:cNvSpPr/>
              <p:nvPr/>
            </p:nvSpPr>
            <p:spPr>
              <a:xfrm>
                <a:off x="3441700" y="3327868"/>
                <a:ext cx="1574800" cy="49563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10" name="ZoneTexte 9"/>
            <p:cNvSpPr txBox="1"/>
            <p:nvPr/>
          </p:nvSpPr>
          <p:spPr>
            <a:xfrm>
              <a:off x="6906022" y="4606739"/>
              <a:ext cx="2903339" cy="1015663"/>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a:t>
              </a:r>
              <a:r>
                <a:rPr lang="fr-FR" sz="2000" dirty="0" smtClean="0"/>
                <a:t> </a:t>
              </a:r>
              <a:r>
                <a:rPr lang="fr-FR" sz="2000" b="1" dirty="0" smtClean="0"/>
                <a:t>Composés peu polaires</a:t>
              </a:r>
            </a:p>
            <a:p>
              <a:r>
                <a:rPr lang="fr-FR" sz="2000" b="1" dirty="0" smtClean="0">
                  <a:solidFill>
                    <a:srgbClr val="00B050"/>
                  </a:solidFill>
                </a:rPr>
                <a:t>✓</a:t>
              </a:r>
              <a:r>
                <a:rPr lang="fr-FR" sz="2000" dirty="0" smtClean="0"/>
                <a:t> </a:t>
              </a:r>
              <a:r>
                <a:rPr lang="fr-FR" sz="2000" b="1" dirty="0" smtClean="0"/>
                <a:t>Composés volatiles</a:t>
              </a:r>
            </a:p>
            <a:p>
              <a:r>
                <a:rPr lang="fr-FR" sz="2000" b="1" dirty="0">
                  <a:solidFill>
                    <a:srgbClr val="00B050"/>
                  </a:solidFill>
                </a:rPr>
                <a:t>✓</a:t>
              </a:r>
              <a:r>
                <a:rPr lang="fr-FR" sz="2000" dirty="0"/>
                <a:t> </a:t>
              </a:r>
              <a:r>
                <a:rPr lang="fr-FR" sz="2000" dirty="0" smtClean="0"/>
                <a:t>Couplage LC possible</a:t>
              </a:r>
              <a:endParaRPr lang="fr-FR" sz="2000" dirty="0"/>
            </a:p>
          </p:txBody>
        </p:sp>
        <p:sp>
          <p:nvSpPr>
            <p:cNvPr id="12" name="ZoneTexte 11"/>
            <p:cNvSpPr txBox="1"/>
            <p:nvPr/>
          </p:nvSpPr>
          <p:spPr>
            <a:xfrm>
              <a:off x="6906022" y="5830436"/>
              <a:ext cx="3952478" cy="707886"/>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a:t>
              </a:r>
              <a:r>
                <a:rPr lang="fr-FR" sz="2000" dirty="0" smtClean="0"/>
                <a:t> </a:t>
              </a:r>
              <a:r>
                <a:rPr lang="fr-FR" sz="2000" dirty="0"/>
                <a:t>Composés </a:t>
              </a:r>
              <a:r>
                <a:rPr lang="fr-FR" sz="2000" dirty="0" smtClean="0"/>
                <a:t>non solubles</a:t>
              </a:r>
            </a:p>
            <a:p>
              <a:r>
                <a:rPr lang="fr-FR" sz="2000" b="1" dirty="0">
                  <a:solidFill>
                    <a:srgbClr val="FF0000"/>
                  </a:solidFill>
                </a:rPr>
                <a:t>×</a:t>
              </a:r>
              <a:r>
                <a:rPr lang="fr-FR" sz="2000" dirty="0"/>
                <a:t> Composés sensibles </a:t>
              </a:r>
              <a:r>
                <a:rPr lang="fr-FR" sz="2000" dirty="0" smtClean="0"/>
                <a:t>température</a:t>
              </a:r>
              <a:endParaRPr lang="fr-FR" sz="2000" dirty="0"/>
            </a:p>
          </p:txBody>
        </p:sp>
        <p:sp>
          <p:nvSpPr>
            <p:cNvPr id="18" name="Rectangle 17"/>
            <p:cNvSpPr/>
            <p:nvPr/>
          </p:nvSpPr>
          <p:spPr>
            <a:xfrm>
              <a:off x="6299200" y="526154"/>
              <a:ext cx="5054600" cy="624935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1" name="ZoneTexte 20"/>
          <p:cNvSpPr txBox="1"/>
          <p:nvPr/>
        </p:nvSpPr>
        <p:spPr>
          <a:xfrm rot="20598313">
            <a:off x="1641008" y="3444827"/>
            <a:ext cx="7867192" cy="553998"/>
          </a:xfrm>
          <a:prstGeom prst="rect">
            <a:avLst/>
          </a:prstGeom>
          <a:solidFill>
            <a:schemeClr val="accent4"/>
          </a:solidFill>
        </p:spPr>
        <p:txBody>
          <a:bodyPr wrap="square" rtlCol="0">
            <a:spAutoFit/>
          </a:bodyPr>
          <a:lstStyle/>
          <a:p>
            <a:r>
              <a:rPr lang="fr-FR" sz="3000" dirty="0" smtClean="0"/>
              <a:t>Existence de sources « dual mode » +/- sensible </a:t>
            </a:r>
            <a:endParaRPr lang="fr-FR" sz="3000" dirty="0"/>
          </a:p>
        </p:txBody>
      </p:sp>
      <p:sp>
        <p:nvSpPr>
          <p:cNvPr id="22" name="ZoneTexte 21"/>
          <p:cNvSpPr txBox="1"/>
          <p:nvPr/>
        </p:nvSpPr>
        <p:spPr>
          <a:xfrm>
            <a:off x="284993" y="56648"/>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233958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3"/>
          <a:srcRect l="58568" t="57166" r="7353" b="17443"/>
          <a:stretch/>
        </p:blipFill>
        <p:spPr>
          <a:xfrm>
            <a:off x="7721600" y="1158849"/>
            <a:ext cx="3657600" cy="3636160"/>
          </a:xfrm>
          <a:prstGeom prst="ellipse">
            <a:avLst/>
          </a:prstGeom>
        </p:spPr>
      </p:pic>
      <p:pic>
        <p:nvPicPr>
          <p:cNvPr id="5" name="Image 4"/>
          <p:cNvPicPr>
            <a:picLocks noChangeAspect="1"/>
          </p:cNvPicPr>
          <p:nvPr/>
        </p:nvPicPr>
        <p:blipFill rotWithShape="1">
          <a:blip r:embed="rId4"/>
          <a:srcRect l="42592" t="41528" r="45193" b="31494"/>
          <a:stretch/>
        </p:blipFill>
        <p:spPr>
          <a:xfrm>
            <a:off x="685800" y="1277109"/>
            <a:ext cx="1193800" cy="3517900"/>
          </a:xfrm>
          <a:prstGeom prst="rect">
            <a:avLst/>
          </a:prstGeom>
          <a:ln>
            <a:solidFill>
              <a:schemeClr val="accent1"/>
            </a:solidFill>
          </a:ln>
        </p:spPr>
      </p:pic>
      <p:sp>
        <p:nvSpPr>
          <p:cNvPr id="6" name="ZoneTexte 5"/>
          <p:cNvSpPr txBox="1"/>
          <p:nvPr/>
        </p:nvSpPr>
        <p:spPr>
          <a:xfrm>
            <a:off x="295893" y="654794"/>
            <a:ext cx="5072414"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Sonde ASAP : </a:t>
            </a:r>
            <a:r>
              <a:rPr lang="fr-FR" b="1" dirty="0" err="1">
                <a:solidFill>
                  <a:srgbClr val="0070C0"/>
                </a:solidFill>
              </a:rPr>
              <a:t>Atmospheric</a:t>
            </a:r>
            <a:r>
              <a:rPr lang="fr-FR" b="1" dirty="0">
                <a:solidFill>
                  <a:srgbClr val="0070C0"/>
                </a:solidFill>
              </a:rPr>
              <a:t> </a:t>
            </a:r>
            <a:r>
              <a:rPr lang="fr-FR" b="1" dirty="0" err="1">
                <a:solidFill>
                  <a:srgbClr val="0070C0"/>
                </a:solidFill>
              </a:rPr>
              <a:t>Solids</a:t>
            </a:r>
            <a:r>
              <a:rPr lang="fr-FR" b="1" dirty="0">
                <a:solidFill>
                  <a:srgbClr val="0070C0"/>
                </a:solidFill>
              </a:rPr>
              <a:t> </a:t>
            </a:r>
            <a:r>
              <a:rPr lang="fr-FR" b="1" dirty="0" err="1">
                <a:solidFill>
                  <a:srgbClr val="0070C0"/>
                </a:solidFill>
              </a:rPr>
              <a:t>Analysis</a:t>
            </a:r>
            <a:r>
              <a:rPr lang="fr-FR" b="1" dirty="0">
                <a:solidFill>
                  <a:srgbClr val="0070C0"/>
                </a:solidFill>
              </a:rPr>
              <a:t> Probe</a:t>
            </a:r>
          </a:p>
        </p:txBody>
      </p:sp>
      <p:sp>
        <p:nvSpPr>
          <p:cNvPr id="7" name="ZoneTexte 6"/>
          <p:cNvSpPr txBox="1"/>
          <p:nvPr/>
        </p:nvSpPr>
        <p:spPr>
          <a:xfrm>
            <a:off x="4589696" y="1617619"/>
            <a:ext cx="3118931" cy="2308324"/>
          </a:xfrm>
          <a:prstGeom prst="rect">
            <a:avLst/>
          </a:prstGeom>
          <a:noFill/>
        </p:spPr>
        <p:txBody>
          <a:bodyPr wrap="none" rtlCol="0">
            <a:spAutoFit/>
          </a:bodyPr>
          <a:lstStyle/>
          <a:p>
            <a:r>
              <a:rPr lang="fr-FR" u="sng" dirty="0" smtClean="0"/>
              <a:t>Ionisation par :</a:t>
            </a:r>
          </a:p>
          <a:p>
            <a:endParaRPr lang="fr-FR" dirty="0" smtClean="0"/>
          </a:p>
          <a:p>
            <a:r>
              <a:rPr lang="fr-FR" dirty="0" smtClean="0"/>
              <a:t>_Transfert de proton </a:t>
            </a:r>
            <a:r>
              <a:rPr lang="fr-FR" dirty="0" smtClean="0">
                <a:sym typeface="Wingdings" panose="05000000000000000000" pitchFamily="2" charset="2"/>
              </a:rPr>
              <a:t> </a:t>
            </a:r>
            <a:r>
              <a:rPr lang="fr-FR" b="1" dirty="0" smtClean="0">
                <a:sym typeface="Wingdings" panose="05000000000000000000" pitchFamily="2" charset="2"/>
              </a:rPr>
              <a:t>[M+H]</a:t>
            </a:r>
            <a:r>
              <a:rPr lang="fr-FR" b="1" baseline="30000" dirty="0" smtClean="0">
                <a:sym typeface="Wingdings" panose="05000000000000000000" pitchFamily="2" charset="2"/>
              </a:rPr>
              <a:t>+</a:t>
            </a:r>
          </a:p>
          <a:p>
            <a:endParaRPr lang="fr-FR" dirty="0" smtClean="0">
              <a:sym typeface="Wingdings" panose="05000000000000000000" pitchFamily="2" charset="2"/>
            </a:endParaRPr>
          </a:p>
          <a:p>
            <a:endParaRPr lang="fr-FR" dirty="0" smtClean="0">
              <a:sym typeface="Wingdings" panose="05000000000000000000" pitchFamily="2" charset="2"/>
            </a:endParaRPr>
          </a:p>
          <a:p>
            <a:endParaRPr lang="fr-FR" dirty="0" smtClean="0">
              <a:sym typeface="Wingdings" panose="05000000000000000000" pitchFamily="2" charset="2"/>
            </a:endParaRPr>
          </a:p>
          <a:p>
            <a:endParaRPr lang="fr-FR" dirty="0">
              <a:sym typeface="Wingdings" panose="05000000000000000000" pitchFamily="2" charset="2"/>
            </a:endParaRPr>
          </a:p>
          <a:p>
            <a:r>
              <a:rPr lang="fr-FR" dirty="0" smtClean="0">
                <a:sym typeface="Wingdings" panose="05000000000000000000" pitchFamily="2" charset="2"/>
              </a:rPr>
              <a:t>_Transfert de charge  </a:t>
            </a:r>
            <a:r>
              <a:rPr lang="fr-FR" b="1" dirty="0" smtClean="0">
                <a:sym typeface="Wingdings" panose="05000000000000000000" pitchFamily="2" charset="2"/>
              </a:rPr>
              <a:t>M</a:t>
            </a:r>
            <a:r>
              <a:rPr lang="fr-FR" b="1" baseline="30000" dirty="0" smtClean="0">
                <a:sym typeface="Wingdings" panose="05000000000000000000" pitchFamily="2" charset="2"/>
              </a:rPr>
              <a:t>+.</a:t>
            </a:r>
            <a:endParaRPr lang="fr-FR" b="1" baseline="30000" dirty="0"/>
          </a:p>
        </p:txBody>
      </p:sp>
      <p:sp>
        <p:nvSpPr>
          <p:cNvPr id="9" name="ZoneTexte 8"/>
          <p:cNvSpPr txBox="1"/>
          <p:nvPr/>
        </p:nvSpPr>
        <p:spPr>
          <a:xfrm>
            <a:off x="4829572" y="5034559"/>
            <a:ext cx="2903339" cy="1323439"/>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a:t>
            </a:r>
            <a:r>
              <a:rPr lang="fr-FR" sz="2000" dirty="0" smtClean="0"/>
              <a:t> Composés apolaires</a:t>
            </a:r>
          </a:p>
          <a:p>
            <a:r>
              <a:rPr lang="fr-FR" sz="2000" b="1" dirty="0" smtClean="0">
                <a:solidFill>
                  <a:srgbClr val="00B050"/>
                </a:solidFill>
              </a:rPr>
              <a:t>✓</a:t>
            </a:r>
            <a:r>
              <a:rPr lang="fr-FR" sz="2000" dirty="0" smtClean="0"/>
              <a:t> Composés volatiles</a:t>
            </a:r>
          </a:p>
          <a:p>
            <a:endParaRPr lang="fr-FR" sz="2000" dirty="0" smtClean="0"/>
          </a:p>
          <a:p>
            <a:r>
              <a:rPr lang="fr-FR" sz="2000" b="1" dirty="0" smtClean="0">
                <a:solidFill>
                  <a:schemeClr val="accent2"/>
                </a:solidFill>
              </a:rPr>
              <a:t>✓</a:t>
            </a:r>
            <a:r>
              <a:rPr lang="fr-FR" sz="2000" dirty="0" smtClean="0"/>
              <a:t> Composés peu solubles</a:t>
            </a:r>
          </a:p>
        </p:txBody>
      </p:sp>
      <p:sp>
        <p:nvSpPr>
          <p:cNvPr id="10" name="ZoneTexte 9"/>
          <p:cNvSpPr txBox="1"/>
          <p:nvPr/>
        </p:nvSpPr>
        <p:spPr>
          <a:xfrm>
            <a:off x="7988300" y="5034559"/>
            <a:ext cx="3390900" cy="400110"/>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a:t>
            </a:r>
            <a:r>
              <a:rPr lang="fr-FR" sz="2000" dirty="0" smtClean="0"/>
              <a:t> Pas de couplage LC possible</a:t>
            </a:r>
          </a:p>
        </p:txBody>
      </p:sp>
      <p:pic>
        <p:nvPicPr>
          <p:cNvPr id="11" name="Image 10"/>
          <p:cNvPicPr>
            <a:picLocks noChangeAspect="1"/>
          </p:cNvPicPr>
          <p:nvPr/>
        </p:nvPicPr>
        <p:blipFill rotWithShape="1">
          <a:blip r:embed="rId4"/>
          <a:srcRect l="54547" t="41528" r="38955" b="31494"/>
          <a:stretch/>
        </p:blipFill>
        <p:spPr>
          <a:xfrm>
            <a:off x="2038350" y="1277109"/>
            <a:ext cx="635000" cy="3517900"/>
          </a:xfrm>
          <a:prstGeom prst="rect">
            <a:avLst/>
          </a:prstGeom>
          <a:ln>
            <a:solidFill>
              <a:schemeClr val="accent1"/>
            </a:solidFill>
          </a:ln>
        </p:spPr>
      </p:pic>
      <p:pic>
        <p:nvPicPr>
          <p:cNvPr id="12" name="Image 11"/>
          <p:cNvPicPr>
            <a:picLocks noChangeAspect="1"/>
          </p:cNvPicPr>
          <p:nvPr/>
        </p:nvPicPr>
        <p:blipFill rotWithShape="1">
          <a:blip r:embed="rId4"/>
          <a:srcRect l="60785" t="41528" r="25440" b="31494"/>
          <a:stretch/>
        </p:blipFill>
        <p:spPr>
          <a:xfrm>
            <a:off x="2832100" y="1277109"/>
            <a:ext cx="1346200" cy="3517900"/>
          </a:xfrm>
          <a:prstGeom prst="rect">
            <a:avLst/>
          </a:prstGeom>
          <a:ln>
            <a:solidFill>
              <a:schemeClr val="accent1"/>
            </a:solidFill>
          </a:ln>
        </p:spPr>
      </p:pic>
      <p:sp>
        <p:nvSpPr>
          <p:cNvPr id="13" name="ZoneTexte 12"/>
          <p:cNvSpPr txBox="1"/>
          <p:nvPr/>
        </p:nvSpPr>
        <p:spPr>
          <a:xfrm>
            <a:off x="284993" y="56648"/>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391865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83788" y="631017"/>
            <a:ext cx="1818062"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Source MALDI</a:t>
            </a:r>
          </a:p>
        </p:txBody>
      </p:sp>
      <p:pic>
        <p:nvPicPr>
          <p:cNvPr id="6" name="Image 5"/>
          <p:cNvPicPr>
            <a:picLocks noChangeAspect="1"/>
          </p:cNvPicPr>
          <p:nvPr/>
        </p:nvPicPr>
        <p:blipFill rotWithShape="1">
          <a:blip r:embed="rId3"/>
          <a:srcRect l="1932" t="8230" r="60139"/>
          <a:stretch/>
        </p:blipFill>
        <p:spPr>
          <a:xfrm>
            <a:off x="258901" y="1255092"/>
            <a:ext cx="3508538" cy="2505140"/>
          </a:xfrm>
          <a:prstGeom prst="rect">
            <a:avLst/>
          </a:prstGeom>
        </p:spPr>
      </p:pic>
      <p:sp>
        <p:nvSpPr>
          <p:cNvPr id="2" name="ZoneTexte 1"/>
          <p:cNvSpPr txBox="1"/>
          <p:nvPr/>
        </p:nvSpPr>
        <p:spPr>
          <a:xfrm>
            <a:off x="2900072" y="1145772"/>
            <a:ext cx="1612429" cy="369332"/>
          </a:xfrm>
          <a:prstGeom prst="rect">
            <a:avLst/>
          </a:prstGeom>
          <a:noFill/>
        </p:spPr>
        <p:txBody>
          <a:bodyPr wrap="none" rtlCol="0">
            <a:spAutoFit/>
          </a:bodyPr>
          <a:lstStyle/>
          <a:p>
            <a:r>
              <a:rPr lang="fr-FR" dirty="0" smtClean="0"/>
              <a:t>Ionisation laser</a:t>
            </a:r>
            <a:endParaRPr lang="fr-FR" dirty="0"/>
          </a:p>
        </p:txBody>
      </p:sp>
      <p:sp>
        <p:nvSpPr>
          <p:cNvPr id="7" name="ZoneTexte 6"/>
          <p:cNvSpPr txBox="1"/>
          <p:nvPr/>
        </p:nvSpPr>
        <p:spPr>
          <a:xfrm>
            <a:off x="406400" y="3900386"/>
            <a:ext cx="2903339" cy="1323439"/>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 </a:t>
            </a:r>
            <a:r>
              <a:rPr lang="fr-FR" sz="2000" dirty="0"/>
              <a:t>Imagerie</a:t>
            </a:r>
          </a:p>
          <a:p>
            <a:r>
              <a:rPr lang="fr-FR" sz="2000" b="1" dirty="0" smtClean="0">
                <a:solidFill>
                  <a:srgbClr val="00B050"/>
                </a:solidFill>
              </a:rPr>
              <a:t>✓</a:t>
            </a:r>
            <a:r>
              <a:rPr lang="fr-FR" sz="2000" dirty="0" smtClean="0"/>
              <a:t> Polymères</a:t>
            </a:r>
          </a:p>
          <a:p>
            <a:r>
              <a:rPr lang="fr-FR" sz="2000" b="1" dirty="0" smtClean="0">
                <a:solidFill>
                  <a:srgbClr val="00B050"/>
                </a:solidFill>
              </a:rPr>
              <a:t>✓ </a:t>
            </a:r>
            <a:r>
              <a:rPr lang="fr-FR" sz="2000" dirty="0" smtClean="0"/>
              <a:t>Composés peu solubles</a:t>
            </a:r>
          </a:p>
          <a:p>
            <a:r>
              <a:rPr lang="fr-FR" sz="2000" b="1" dirty="0">
                <a:solidFill>
                  <a:srgbClr val="00B050"/>
                </a:solidFill>
              </a:rPr>
              <a:t>✓ </a:t>
            </a:r>
            <a:r>
              <a:rPr lang="fr-FR" sz="2000" dirty="0" smtClean="0"/>
              <a:t>Couplage TLC</a:t>
            </a:r>
            <a:endParaRPr lang="fr-FR" sz="2000" dirty="0"/>
          </a:p>
        </p:txBody>
      </p:sp>
      <p:sp>
        <p:nvSpPr>
          <p:cNvPr id="8" name="ZoneTexte 7"/>
          <p:cNvSpPr txBox="1"/>
          <p:nvPr/>
        </p:nvSpPr>
        <p:spPr>
          <a:xfrm>
            <a:off x="406400" y="5333145"/>
            <a:ext cx="3390900" cy="1323439"/>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a:t>
            </a:r>
            <a:r>
              <a:rPr lang="fr-FR" sz="2000" dirty="0" smtClean="0"/>
              <a:t> Pas de couplage LC possible</a:t>
            </a:r>
          </a:p>
          <a:p>
            <a:r>
              <a:rPr lang="fr-FR" sz="2000" b="1" dirty="0" smtClean="0">
                <a:solidFill>
                  <a:srgbClr val="FF0000"/>
                </a:solidFill>
              </a:rPr>
              <a:t>× </a:t>
            </a:r>
            <a:r>
              <a:rPr lang="fr-FR" sz="2000" dirty="0"/>
              <a:t>Molécules </a:t>
            </a:r>
            <a:r>
              <a:rPr lang="fr-FR" sz="2000" dirty="0" smtClean="0"/>
              <a:t>volatiles</a:t>
            </a:r>
          </a:p>
          <a:p>
            <a:r>
              <a:rPr lang="fr-FR" sz="2000" b="1" dirty="0">
                <a:solidFill>
                  <a:srgbClr val="FF0000"/>
                </a:solidFill>
              </a:rPr>
              <a:t>× </a:t>
            </a:r>
            <a:r>
              <a:rPr lang="fr-FR" sz="2000" dirty="0" smtClean="0"/>
              <a:t>préparation des échantillons</a:t>
            </a:r>
          </a:p>
          <a:p>
            <a:r>
              <a:rPr lang="fr-FR" sz="2000" b="1" dirty="0">
                <a:solidFill>
                  <a:schemeClr val="accent2"/>
                </a:solidFill>
              </a:rPr>
              <a:t>×</a:t>
            </a:r>
            <a:r>
              <a:rPr lang="fr-FR" sz="2000" dirty="0"/>
              <a:t> Petites molécules (&lt;300</a:t>
            </a:r>
            <a:r>
              <a:rPr lang="fr-FR" sz="2000" dirty="0" smtClean="0"/>
              <a:t>)</a:t>
            </a:r>
            <a:endParaRPr lang="fr-FR" sz="2000" dirty="0"/>
          </a:p>
        </p:txBody>
      </p:sp>
      <p:grpSp>
        <p:nvGrpSpPr>
          <p:cNvPr id="17" name="Groupe 16"/>
          <p:cNvGrpSpPr/>
          <p:nvPr/>
        </p:nvGrpSpPr>
        <p:grpSpPr>
          <a:xfrm>
            <a:off x="5293047" y="1255092"/>
            <a:ext cx="3213187" cy="4635251"/>
            <a:chOff x="5293047" y="1255092"/>
            <a:chExt cx="3213187" cy="4635251"/>
          </a:xfrm>
        </p:grpSpPr>
        <p:pic>
          <p:nvPicPr>
            <p:cNvPr id="3" name="Image 2"/>
            <p:cNvPicPr>
              <a:picLocks noChangeAspect="1"/>
            </p:cNvPicPr>
            <p:nvPr/>
          </p:nvPicPr>
          <p:blipFill>
            <a:blip r:embed="rId4"/>
            <a:stretch>
              <a:fillRect/>
            </a:stretch>
          </p:blipFill>
          <p:spPr>
            <a:xfrm>
              <a:off x="5293047" y="1765026"/>
              <a:ext cx="3009744" cy="3795983"/>
            </a:xfrm>
            <a:prstGeom prst="rect">
              <a:avLst/>
            </a:prstGeom>
          </p:spPr>
        </p:pic>
        <p:sp>
          <p:nvSpPr>
            <p:cNvPr id="9" name="ZoneTexte 8"/>
            <p:cNvSpPr txBox="1"/>
            <p:nvPr/>
          </p:nvSpPr>
          <p:spPr>
            <a:xfrm>
              <a:off x="5293047" y="1255092"/>
              <a:ext cx="1991956" cy="369332"/>
            </a:xfrm>
            <a:prstGeom prst="rect">
              <a:avLst/>
            </a:prstGeom>
            <a:noFill/>
          </p:spPr>
          <p:txBody>
            <a:bodyPr wrap="none" rtlCol="0">
              <a:spAutoFit/>
            </a:bodyPr>
            <a:lstStyle/>
            <a:p>
              <a:pPr marL="285750" indent="-285750">
                <a:buFont typeface="Arial" panose="020B0604020202020204" pitchFamily="34" charset="0"/>
                <a:buChar char="•"/>
              </a:pPr>
              <a:r>
                <a:rPr lang="fr-FR" dirty="0" smtClean="0"/>
                <a:t>TLC-MALDI-MS :</a:t>
              </a:r>
              <a:endParaRPr lang="fr-FR" dirty="0"/>
            </a:p>
          </p:txBody>
        </p:sp>
        <p:sp>
          <p:nvSpPr>
            <p:cNvPr id="10" name="Rectangle 9"/>
            <p:cNvSpPr/>
            <p:nvPr/>
          </p:nvSpPr>
          <p:spPr>
            <a:xfrm>
              <a:off x="5293047" y="5582566"/>
              <a:ext cx="3213187" cy="307777"/>
            </a:xfrm>
            <a:prstGeom prst="rect">
              <a:avLst/>
            </a:prstGeom>
          </p:spPr>
          <p:txBody>
            <a:bodyPr wrap="none">
              <a:spAutoFit/>
            </a:bodyPr>
            <a:lstStyle/>
            <a:p>
              <a:r>
                <a:rPr lang="fr-FR" sz="1400" dirty="0" err="1"/>
                <a:t>Esparza</a:t>
              </a:r>
              <a:r>
                <a:rPr lang="fr-FR" sz="1400" dirty="0"/>
                <a:t> et al</a:t>
              </a:r>
              <a:r>
                <a:rPr lang="fr-FR" sz="1400" dirty="0" smtClean="0"/>
                <a:t>., J. Of </a:t>
              </a:r>
              <a:r>
                <a:rPr lang="fr-FR" sz="1400" dirty="0" err="1" smtClean="0"/>
                <a:t>Chromatography</a:t>
              </a:r>
              <a:r>
                <a:rPr lang="fr-FR" sz="1400" dirty="0" smtClean="0"/>
                <a:t> </a:t>
              </a:r>
              <a:r>
                <a:rPr lang="fr-FR" sz="1400" b="1" dirty="0" smtClean="0"/>
                <a:t>2018</a:t>
              </a:r>
              <a:endParaRPr lang="fr-FR" sz="1400" b="1" dirty="0"/>
            </a:p>
          </p:txBody>
        </p:sp>
      </p:grpSp>
      <p:grpSp>
        <p:nvGrpSpPr>
          <p:cNvPr id="18" name="Groupe 17"/>
          <p:cNvGrpSpPr/>
          <p:nvPr/>
        </p:nvGrpSpPr>
        <p:grpSpPr>
          <a:xfrm>
            <a:off x="8703812" y="1255092"/>
            <a:ext cx="3270590" cy="3588057"/>
            <a:chOff x="8703812" y="1255092"/>
            <a:chExt cx="3270590" cy="3588057"/>
          </a:xfrm>
        </p:grpSpPr>
        <p:pic>
          <p:nvPicPr>
            <p:cNvPr id="12" name="Image 11"/>
            <p:cNvPicPr>
              <a:picLocks noChangeAspect="1"/>
            </p:cNvPicPr>
            <p:nvPr/>
          </p:nvPicPr>
          <p:blipFill rotWithShape="1">
            <a:blip r:embed="rId5"/>
            <a:srcRect l="11081" t="6019" r="53302" b="6886"/>
            <a:stretch/>
          </p:blipFill>
          <p:spPr>
            <a:xfrm>
              <a:off x="8846095" y="1765026"/>
              <a:ext cx="1602699" cy="2783633"/>
            </a:xfrm>
            <a:prstGeom prst="rect">
              <a:avLst/>
            </a:prstGeom>
          </p:spPr>
        </p:pic>
        <p:pic>
          <p:nvPicPr>
            <p:cNvPr id="13" name="Image 12"/>
            <p:cNvPicPr>
              <a:picLocks noChangeAspect="1"/>
            </p:cNvPicPr>
            <p:nvPr/>
          </p:nvPicPr>
          <p:blipFill rotWithShape="1">
            <a:blip r:embed="rId5"/>
            <a:srcRect l="46475" t="5569" r="19671" b="7044"/>
            <a:stretch/>
          </p:blipFill>
          <p:spPr>
            <a:xfrm>
              <a:off x="10448794" y="1765026"/>
              <a:ext cx="1525608" cy="2797080"/>
            </a:xfrm>
            <a:prstGeom prst="rect">
              <a:avLst/>
            </a:prstGeom>
          </p:spPr>
        </p:pic>
        <p:sp>
          <p:nvSpPr>
            <p:cNvPr id="14" name="ZoneTexte 13"/>
            <p:cNvSpPr txBox="1"/>
            <p:nvPr/>
          </p:nvSpPr>
          <p:spPr>
            <a:xfrm>
              <a:off x="8846095" y="1255092"/>
              <a:ext cx="2484655" cy="369332"/>
            </a:xfrm>
            <a:prstGeom prst="rect">
              <a:avLst/>
            </a:prstGeom>
            <a:noFill/>
          </p:spPr>
          <p:txBody>
            <a:bodyPr wrap="none" rtlCol="0">
              <a:spAutoFit/>
            </a:bodyPr>
            <a:lstStyle/>
            <a:p>
              <a:pPr marL="285750" indent="-285750">
                <a:buFont typeface="Arial" panose="020B0604020202020204" pitchFamily="34" charset="0"/>
                <a:buChar char="•"/>
              </a:pPr>
              <a:r>
                <a:rPr lang="fr-FR" dirty="0" smtClean="0"/>
                <a:t>Imagerie-MALDI-MS :</a:t>
              </a:r>
              <a:endParaRPr lang="fr-FR" dirty="0"/>
            </a:p>
          </p:txBody>
        </p:sp>
        <p:pic>
          <p:nvPicPr>
            <p:cNvPr id="15" name="Image 14"/>
            <p:cNvPicPr>
              <a:picLocks noChangeAspect="1"/>
            </p:cNvPicPr>
            <p:nvPr/>
          </p:nvPicPr>
          <p:blipFill rotWithShape="1">
            <a:blip r:embed="rId5"/>
            <a:srcRect l="79288" t="78851" r="1819" b="1815"/>
            <a:stretch/>
          </p:blipFill>
          <p:spPr>
            <a:xfrm>
              <a:off x="10515421" y="2322996"/>
              <a:ext cx="1197597" cy="870504"/>
            </a:xfrm>
            <a:prstGeom prst="rect">
              <a:avLst/>
            </a:prstGeom>
          </p:spPr>
        </p:pic>
        <p:sp>
          <p:nvSpPr>
            <p:cNvPr id="16" name="Rectangle 15"/>
            <p:cNvSpPr/>
            <p:nvPr/>
          </p:nvSpPr>
          <p:spPr>
            <a:xfrm>
              <a:off x="8703812" y="4535372"/>
              <a:ext cx="2626938" cy="307777"/>
            </a:xfrm>
            <a:prstGeom prst="rect">
              <a:avLst/>
            </a:prstGeom>
          </p:spPr>
          <p:txBody>
            <a:bodyPr wrap="none">
              <a:spAutoFit/>
            </a:bodyPr>
            <a:lstStyle/>
            <a:p>
              <a:r>
                <a:rPr lang="fr-FR" sz="1400" i="1" dirty="0"/>
                <a:t>Pharmaceuticals</a:t>
              </a:r>
              <a:r>
                <a:rPr lang="fr-FR" sz="1400" dirty="0"/>
                <a:t> </a:t>
              </a:r>
              <a:r>
                <a:rPr lang="fr-FR" sz="1400" b="1" dirty="0"/>
                <a:t>2022</a:t>
              </a:r>
              <a:r>
                <a:rPr lang="fr-FR" sz="1400" dirty="0"/>
                <a:t>, </a:t>
              </a:r>
              <a:r>
                <a:rPr lang="fr-FR" sz="1400" i="1" dirty="0"/>
                <a:t>15</a:t>
              </a:r>
              <a:r>
                <a:rPr lang="fr-FR" sz="1400" dirty="0"/>
                <a:t>(4), 411</a:t>
              </a:r>
            </a:p>
          </p:txBody>
        </p:sp>
      </p:grpSp>
      <p:sp>
        <p:nvSpPr>
          <p:cNvPr id="19" name="ZoneTexte 18"/>
          <p:cNvSpPr txBox="1"/>
          <p:nvPr/>
        </p:nvSpPr>
        <p:spPr>
          <a:xfrm>
            <a:off x="284993" y="56648"/>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13068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5099106" y="3053055"/>
            <a:ext cx="6347662" cy="3599756"/>
          </a:xfrm>
          <a:prstGeom prst="rect">
            <a:avLst/>
          </a:prstGeom>
        </p:spPr>
      </p:pic>
      <p:sp>
        <p:nvSpPr>
          <p:cNvPr id="5" name="ZoneTexte 4"/>
          <p:cNvSpPr txBox="1"/>
          <p:nvPr/>
        </p:nvSpPr>
        <p:spPr>
          <a:xfrm>
            <a:off x="406400" y="572557"/>
            <a:ext cx="1619289"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Source APPI</a:t>
            </a:r>
          </a:p>
        </p:txBody>
      </p:sp>
      <p:grpSp>
        <p:nvGrpSpPr>
          <p:cNvPr id="17" name="Groupe 16"/>
          <p:cNvGrpSpPr/>
          <p:nvPr/>
        </p:nvGrpSpPr>
        <p:grpSpPr>
          <a:xfrm>
            <a:off x="406400" y="1271040"/>
            <a:ext cx="3695337" cy="3603931"/>
            <a:chOff x="396358" y="987385"/>
            <a:chExt cx="3695337" cy="3603931"/>
          </a:xfrm>
        </p:grpSpPr>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358" y="987385"/>
              <a:ext cx="3695337" cy="3601153"/>
            </a:xfrm>
            <a:prstGeom prst="rect">
              <a:avLst/>
            </a:prstGeom>
          </p:spPr>
        </p:pic>
        <p:sp>
          <p:nvSpPr>
            <p:cNvPr id="8" name="ZoneTexte 7"/>
            <p:cNvSpPr txBox="1"/>
            <p:nvPr/>
          </p:nvSpPr>
          <p:spPr>
            <a:xfrm>
              <a:off x="1658561" y="3944985"/>
              <a:ext cx="1026243" cy="646331"/>
            </a:xfrm>
            <a:prstGeom prst="rect">
              <a:avLst/>
            </a:prstGeom>
            <a:noFill/>
          </p:spPr>
          <p:txBody>
            <a:bodyPr wrap="none" rtlCol="0">
              <a:spAutoFit/>
            </a:bodyPr>
            <a:lstStyle/>
            <a:p>
              <a:r>
                <a:rPr lang="fr-FR" dirty="0" smtClean="0"/>
                <a:t>M </a:t>
              </a:r>
              <a:r>
                <a:rPr lang="fr-FR" dirty="0" smtClean="0">
                  <a:sym typeface="Wingdings" panose="05000000000000000000" pitchFamily="2" charset="2"/>
                </a:rPr>
                <a:t> M</a:t>
              </a:r>
              <a:r>
                <a:rPr lang="fr-FR" baseline="30000" dirty="0" smtClean="0">
                  <a:sym typeface="Wingdings" panose="05000000000000000000" pitchFamily="2" charset="2"/>
                </a:rPr>
                <a:t>+.</a:t>
              </a:r>
            </a:p>
            <a:p>
              <a:r>
                <a:rPr lang="fr-FR" dirty="0" smtClean="0">
                  <a:sym typeface="Wingdings" panose="05000000000000000000" pitchFamily="2" charset="2"/>
                </a:rPr>
                <a:t>D D</a:t>
              </a:r>
              <a:r>
                <a:rPr lang="fr-FR" baseline="30000" dirty="0" smtClean="0">
                  <a:sym typeface="Wingdings" panose="05000000000000000000" pitchFamily="2" charset="2"/>
                </a:rPr>
                <a:t>+.</a:t>
              </a:r>
              <a:endParaRPr lang="fr-FR" baseline="30000" dirty="0"/>
            </a:p>
          </p:txBody>
        </p:sp>
        <p:sp>
          <p:nvSpPr>
            <p:cNvPr id="9" name="ZoneTexte 8"/>
            <p:cNvSpPr txBox="1"/>
            <p:nvPr/>
          </p:nvSpPr>
          <p:spPr>
            <a:xfrm>
              <a:off x="1847906" y="3663183"/>
              <a:ext cx="439544" cy="369332"/>
            </a:xfrm>
            <a:prstGeom prst="rect">
              <a:avLst/>
            </a:prstGeom>
            <a:noFill/>
          </p:spPr>
          <p:txBody>
            <a:bodyPr wrap="none" rtlCol="0">
              <a:spAutoFit/>
            </a:bodyPr>
            <a:lstStyle/>
            <a:p>
              <a:r>
                <a:rPr lang="fr-FR" dirty="0" smtClean="0"/>
                <a:t>h</a:t>
              </a:r>
              <a:r>
                <a:rPr lang="fr-FR" dirty="0" smtClean="0">
                  <a:latin typeface="Symbol" panose="05050102010706020507" pitchFamily="18" charset="2"/>
                </a:rPr>
                <a:t>u</a:t>
              </a:r>
              <a:endParaRPr lang="fr-FR" dirty="0"/>
            </a:p>
          </p:txBody>
        </p:sp>
      </p:grpSp>
      <p:sp>
        <p:nvSpPr>
          <p:cNvPr id="10" name="ZoneTexte 9"/>
          <p:cNvSpPr txBox="1"/>
          <p:nvPr/>
        </p:nvSpPr>
        <p:spPr>
          <a:xfrm>
            <a:off x="5435600" y="997400"/>
            <a:ext cx="4048034" cy="707886"/>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a:t>
            </a:r>
            <a:r>
              <a:rPr lang="fr-FR" sz="2000" dirty="0" smtClean="0"/>
              <a:t> Composés apolaires et peu polaire</a:t>
            </a:r>
          </a:p>
          <a:p>
            <a:r>
              <a:rPr lang="fr-FR" sz="2000" b="1" dirty="0">
                <a:solidFill>
                  <a:srgbClr val="00B050"/>
                </a:solidFill>
              </a:rPr>
              <a:t>✓ </a:t>
            </a:r>
            <a:r>
              <a:rPr lang="fr-FR" sz="2000" dirty="0" smtClean="0"/>
              <a:t>Couplage LC possible</a:t>
            </a:r>
            <a:endParaRPr lang="fr-FR" sz="2000" dirty="0"/>
          </a:p>
        </p:txBody>
      </p:sp>
      <p:sp>
        <p:nvSpPr>
          <p:cNvPr id="12" name="ZoneTexte 11"/>
          <p:cNvSpPr txBox="1"/>
          <p:nvPr/>
        </p:nvSpPr>
        <p:spPr>
          <a:xfrm>
            <a:off x="5435600" y="1959290"/>
            <a:ext cx="3390900" cy="707886"/>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 </a:t>
            </a:r>
            <a:r>
              <a:rPr lang="fr-FR" sz="2000" dirty="0" err="1" smtClean="0"/>
              <a:t>Analyte</a:t>
            </a:r>
            <a:r>
              <a:rPr lang="fr-FR" sz="2000" dirty="0" smtClean="0"/>
              <a:t> absorbant UV</a:t>
            </a:r>
          </a:p>
          <a:p>
            <a:r>
              <a:rPr lang="fr-FR" sz="2000" b="1" dirty="0">
                <a:solidFill>
                  <a:srgbClr val="FF0000"/>
                </a:solidFill>
              </a:rPr>
              <a:t>× </a:t>
            </a:r>
            <a:r>
              <a:rPr lang="fr-FR" sz="2000" dirty="0" smtClean="0"/>
              <a:t>Recherche dopant efficace</a:t>
            </a:r>
            <a:endParaRPr lang="fr-FR" sz="2000" dirty="0"/>
          </a:p>
        </p:txBody>
      </p:sp>
      <p:sp>
        <p:nvSpPr>
          <p:cNvPr id="13" name="ZoneTexte 12"/>
          <p:cNvSpPr txBox="1"/>
          <p:nvPr/>
        </p:nvSpPr>
        <p:spPr>
          <a:xfrm>
            <a:off x="406400" y="4971214"/>
            <a:ext cx="2889702" cy="369332"/>
          </a:xfrm>
          <a:prstGeom prst="rect">
            <a:avLst/>
          </a:prstGeom>
          <a:noFill/>
        </p:spPr>
        <p:txBody>
          <a:bodyPr wrap="none" rtlCol="0">
            <a:spAutoFit/>
          </a:bodyPr>
          <a:lstStyle/>
          <a:p>
            <a:r>
              <a:rPr lang="fr-FR" b="1" dirty="0" smtClean="0">
                <a:solidFill>
                  <a:srgbClr val="002060"/>
                </a:solidFill>
                <a:sym typeface="Wingdings" panose="05000000000000000000" pitchFamily="2" charset="2"/>
              </a:rPr>
              <a:t> </a:t>
            </a:r>
            <a:r>
              <a:rPr lang="fr-FR" b="1" dirty="0" smtClean="0">
                <a:solidFill>
                  <a:srgbClr val="002060"/>
                </a:solidFill>
              </a:rPr>
              <a:t>Fonctionne pour les </a:t>
            </a:r>
            <a:r>
              <a:rPr lang="fr-FR" b="1" dirty="0" err="1" smtClean="0">
                <a:solidFill>
                  <a:srgbClr val="002060"/>
                </a:solidFill>
              </a:rPr>
              <a:t>PAHs</a:t>
            </a:r>
            <a:endParaRPr lang="fr-FR" b="1" dirty="0">
              <a:solidFill>
                <a:srgbClr val="002060"/>
              </a:solidFill>
            </a:endParaRPr>
          </a:p>
        </p:txBody>
      </p:sp>
      <p:pic>
        <p:nvPicPr>
          <p:cNvPr id="14" name="Imag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6358" y="5569204"/>
            <a:ext cx="1556070" cy="925355"/>
          </a:xfrm>
          <a:prstGeom prst="rect">
            <a:avLst/>
          </a:prstGeom>
        </p:spPr>
      </p:pic>
      <p:pic>
        <p:nvPicPr>
          <p:cNvPr id="15" name="Imag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04766" y="5530496"/>
            <a:ext cx="1522206" cy="964063"/>
          </a:xfrm>
          <a:prstGeom prst="rect">
            <a:avLst/>
          </a:prstGeom>
        </p:spPr>
      </p:pic>
      <p:sp>
        <p:nvSpPr>
          <p:cNvPr id="16" name="Rectangle 15"/>
          <p:cNvSpPr/>
          <p:nvPr/>
        </p:nvSpPr>
        <p:spPr>
          <a:xfrm>
            <a:off x="181595" y="6575899"/>
            <a:ext cx="4035335" cy="276999"/>
          </a:xfrm>
          <a:prstGeom prst="rect">
            <a:avLst/>
          </a:prstGeom>
        </p:spPr>
        <p:txBody>
          <a:bodyPr wrap="none">
            <a:spAutoFit/>
          </a:bodyPr>
          <a:lstStyle/>
          <a:p>
            <a:r>
              <a:rPr lang="fr-FR" sz="1200" dirty="0"/>
              <a:t>Lung, S. C. C., &amp; Liu, C. H. </a:t>
            </a:r>
            <a:r>
              <a:rPr lang="fr-FR" sz="1200" dirty="0" smtClean="0"/>
              <a:t>(2015) </a:t>
            </a:r>
            <a:r>
              <a:rPr lang="fr-FR" sz="1200" i="1" dirty="0" smtClean="0"/>
              <a:t>Scientific </a:t>
            </a:r>
            <a:r>
              <a:rPr lang="fr-FR" sz="1200" i="1" dirty="0"/>
              <a:t>reports</a:t>
            </a:r>
            <a:r>
              <a:rPr lang="fr-FR" sz="1200" dirty="0"/>
              <a:t>, </a:t>
            </a:r>
            <a:r>
              <a:rPr lang="fr-FR" sz="1200" i="1" dirty="0"/>
              <a:t>5</a:t>
            </a:r>
            <a:r>
              <a:rPr lang="fr-FR" sz="1200" dirty="0"/>
              <a:t>(1), </a:t>
            </a:r>
            <a:r>
              <a:rPr lang="fr-FR" sz="1200" dirty="0" smtClean="0"/>
              <a:t>12992</a:t>
            </a:r>
            <a:endParaRPr lang="fr-FR" sz="1200" dirty="0"/>
          </a:p>
        </p:txBody>
      </p:sp>
      <p:sp>
        <p:nvSpPr>
          <p:cNvPr id="18" name="ZoneTexte 17"/>
          <p:cNvSpPr txBox="1"/>
          <p:nvPr/>
        </p:nvSpPr>
        <p:spPr>
          <a:xfrm>
            <a:off x="284993" y="56648"/>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165004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207452" y="646506"/>
            <a:ext cx="7127657"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Sonde DPIMS (</a:t>
            </a:r>
            <a:r>
              <a:rPr lang="fr-FR" b="1" dirty="0" err="1">
                <a:solidFill>
                  <a:srgbClr val="0070C0"/>
                </a:solidFill>
              </a:rPr>
              <a:t>Shimadzu</a:t>
            </a:r>
            <a:r>
              <a:rPr lang="fr-FR" b="1" dirty="0">
                <a:solidFill>
                  <a:srgbClr val="0070C0"/>
                </a:solidFill>
              </a:rPr>
              <a:t>) - Direct Probe </a:t>
            </a:r>
            <a:r>
              <a:rPr lang="fr-FR" b="1" dirty="0" err="1">
                <a:solidFill>
                  <a:srgbClr val="0070C0"/>
                </a:solidFill>
              </a:rPr>
              <a:t>Ionization</a:t>
            </a:r>
            <a:r>
              <a:rPr lang="fr-FR" b="1" dirty="0">
                <a:solidFill>
                  <a:srgbClr val="0070C0"/>
                </a:solidFill>
              </a:rPr>
              <a:t> mass </a:t>
            </a:r>
            <a:r>
              <a:rPr lang="fr-FR" b="1" dirty="0" err="1">
                <a:solidFill>
                  <a:srgbClr val="0070C0"/>
                </a:solidFill>
              </a:rPr>
              <a:t>spectrometer</a:t>
            </a:r>
            <a:endParaRPr lang="fr-FR" b="1" dirty="0">
              <a:solidFill>
                <a:srgbClr val="0070C0"/>
              </a:solidFill>
            </a:endParaRPr>
          </a:p>
        </p:txBody>
      </p:sp>
      <p:pic>
        <p:nvPicPr>
          <p:cNvPr id="5" name="Image 4"/>
          <p:cNvPicPr>
            <a:picLocks noChangeAspect="1"/>
          </p:cNvPicPr>
          <p:nvPr/>
        </p:nvPicPr>
        <p:blipFill rotWithShape="1">
          <a:blip r:embed="rId3"/>
          <a:srcRect l="4705" t="36524" r="5289" b="30447"/>
          <a:stretch/>
        </p:blipFill>
        <p:spPr>
          <a:xfrm>
            <a:off x="207452" y="1601855"/>
            <a:ext cx="6911666" cy="2235115"/>
          </a:xfrm>
          <a:prstGeom prst="rect">
            <a:avLst/>
          </a:prstGeom>
        </p:spPr>
      </p:pic>
      <p:pic>
        <p:nvPicPr>
          <p:cNvPr id="2" name="Image 1"/>
          <p:cNvPicPr>
            <a:picLocks noChangeAspect="1"/>
          </p:cNvPicPr>
          <p:nvPr/>
        </p:nvPicPr>
        <p:blipFill>
          <a:blip r:embed="rId4"/>
          <a:stretch>
            <a:fillRect/>
          </a:stretch>
        </p:blipFill>
        <p:spPr>
          <a:xfrm>
            <a:off x="7253483" y="1015838"/>
            <a:ext cx="4503422" cy="4709685"/>
          </a:xfrm>
          <a:prstGeom prst="rect">
            <a:avLst/>
          </a:prstGeom>
        </p:spPr>
      </p:pic>
      <p:sp>
        <p:nvSpPr>
          <p:cNvPr id="9" name="ZoneTexte 8"/>
          <p:cNvSpPr txBox="1"/>
          <p:nvPr/>
        </p:nvSpPr>
        <p:spPr>
          <a:xfrm>
            <a:off x="345261" y="4549387"/>
            <a:ext cx="3201933" cy="1631216"/>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 </a:t>
            </a:r>
            <a:r>
              <a:rPr lang="fr-FR" sz="2000" dirty="0" smtClean="0"/>
              <a:t>liquide et solide</a:t>
            </a:r>
          </a:p>
          <a:p>
            <a:r>
              <a:rPr lang="fr-FR" sz="2000" b="1" dirty="0">
                <a:solidFill>
                  <a:srgbClr val="00B050"/>
                </a:solidFill>
              </a:rPr>
              <a:t>✓ </a:t>
            </a:r>
            <a:r>
              <a:rPr lang="fr-FR" sz="2000" dirty="0" smtClean="0"/>
              <a:t>peu de préparation</a:t>
            </a:r>
          </a:p>
          <a:p>
            <a:r>
              <a:rPr lang="fr-FR" sz="2000" b="1" dirty="0">
                <a:solidFill>
                  <a:srgbClr val="00B050"/>
                </a:solidFill>
              </a:rPr>
              <a:t>✓ </a:t>
            </a:r>
            <a:r>
              <a:rPr lang="fr-FR" sz="2000" dirty="0" smtClean="0"/>
              <a:t>suivi mélange réactionnel</a:t>
            </a:r>
            <a:endParaRPr lang="fr-FR" sz="2000" dirty="0"/>
          </a:p>
          <a:p>
            <a:r>
              <a:rPr lang="fr-FR" sz="2000" b="1" dirty="0">
                <a:solidFill>
                  <a:srgbClr val="00B050"/>
                </a:solidFill>
              </a:rPr>
              <a:t>✓ </a:t>
            </a:r>
            <a:r>
              <a:rPr lang="fr-FR" sz="2000" dirty="0" smtClean="0"/>
              <a:t>produits peu solubles</a:t>
            </a:r>
          </a:p>
          <a:p>
            <a:r>
              <a:rPr lang="fr-FR" sz="2000" b="1" dirty="0">
                <a:solidFill>
                  <a:srgbClr val="00B050"/>
                </a:solidFill>
              </a:rPr>
              <a:t>✓ </a:t>
            </a:r>
            <a:r>
              <a:rPr lang="fr-FR" sz="2000" dirty="0" smtClean="0"/>
              <a:t>solvants forts OK</a:t>
            </a:r>
            <a:endParaRPr lang="fr-FR" sz="2000" dirty="0"/>
          </a:p>
        </p:txBody>
      </p:sp>
      <p:sp>
        <p:nvSpPr>
          <p:cNvPr id="10" name="ZoneTexte 9"/>
          <p:cNvSpPr txBox="1"/>
          <p:nvPr/>
        </p:nvSpPr>
        <p:spPr>
          <a:xfrm>
            <a:off x="3862582" y="4549387"/>
            <a:ext cx="3390900" cy="707886"/>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 </a:t>
            </a:r>
            <a:r>
              <a:rPr lang="fr-FR" sz="2000" dirty="0"/>
              <a:t>ESI :</a:t>
            </a:r>
            <a:r>
              <a:rPr lang="fr-FR" sz="2000" b="1" dirty="0" smtClean="0">
                <a:solidFill>
                  <a:srgbClr val="FF0000"/>
                </a:solidFill>
              </a:rPr>
              <a:t> </a:t>
            </a:r>
            <a:r>
              <a:rPr lang="fr-FR" sz="2000" dirty="0" smtClean="0"/>
              <a:t>Composé apolaire ?</a:t>
            </a:r>
          </a:p>
          <a:p>
            <a:r>
              <a:rPr lang="fr-FR" sz="2000" b="1" dirty="0">
                <a:solidFill>
                  <a:srgbClr val="FF0000"/>
                </a:solidFill>
              </a:rPr>
              <a:t>× </a:t>
            </a:r>
            <a:r>
              <a:rPr lang="fr-FR" sz="2000" dirty="0" smtClean="0"/>
              <a:t>tissu bio : effet matrice ?</a:t>
            </a:r>
            <a:endParaRPr lang="fr-FR" sz="2000" dirty="0"/>
          </a:p>
        </p:txBody>
      </p:sp>
      <p:sp>
        <p:nvSpPr>
          <p:cNvPr id="12" name="ZoneTexte 11"/>
          <p:cNvSpPr txBox="1"/>
          <p:nvPr/>
        </p:nvSpPr>
        <p:spPr>
          <a:xfrm>
            <a:off x="284993" y="56648"/>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353674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2715" y="880438"/>
            <a:ext cx="7188200" cy="369332"/>
          </a:xfrm>
          <a:prstGeom prst="rect">
            <a:avLst/>
          </a:prstGeom>
        </p:spPr>
        <p:txBody>
          <a:bodyPr wrap="square">
            <a:spAutoFit/>
          </a:bodyPr>
          <a:lstStyle/>
          <a:p>
            <a:pPr marL="285750" indent="-285750">
              <a:buFont typeface="Arial" panose="020B0604020202020204" pitchFamily="34" charset="0"/>
              <a:buChar char="•"/>
            </a:pPr>
            <a:r>
              <a:rPr lang="fr-FR" dirty="0" smtClean="0">
                <a:latin typeface="AdvOTce2aec1c"/>
              </a:rPr>
              <a:t>Suivi en direct d’une réaction chimique avec la sonde DPIMS</a:t>
            </a:r>
            <a:endParaRPr lang="fr-FR" dirty="0"/>
          </a:p>
        </p:txBody>
      </p:sp>
      <p:pic>
        <p:nvPicPr>
          <p:cNvPr id="5" name="Image 4"/>
          <p:cNvPicPr>
            <a:picLocks noChangeAspect="1"/>
          </p:cNvPicPr>
          <p:nvPr/>
        </p:nvPicPr>
        <p:blipFill>
          <a:blip r:embed="rId3"/>
          <a:stretch>
            <a:fillRect/>
          </a:stretch>
        </p:blipFill>
        <p:spPr>
          <a:xfrm>
            <a:off x="2550073" y="1284410"/>
            <a:ext cx="7377700" cy="1744248"/>
          </a:xfrm>
          <a:prstGeom prst="rect">
            <a:avLst/>
          </a:prstGeom>
        </p:spPr>
      </p:pic>
      <p:pic>
        <p:nvPicPr>
          <p:cNvPr id="6" name="Image 5"/>
          <p:cNvPicPr>
            <a:picLocks noChangeAspect="1"/>
          </p:cNvPicPr>
          <p:nvPr/>
        </p:nvPicPr>
        <p:blipFill>
          <a:blip r:embed="rId4"/>
          <a:stretch>
            <a:fillRect/>
          </a:stretch>
        </p:blipFill>
        <p:spPr>
          <a:xfrm>
            <a:off x="3771061" y="3049931"/>
            <a:ext cx="4140200" cy="2886052"/>
          </a:xfrm>
          <a:prstGeom prst="rect">
            <a:avLst/>
          </a:prstGeom>
        </p:spPr>
      </p:pic>
      <p:pic>
        <p:nvPicPr>
          <p:cNvPr id="7" name="Image 6"/>
          <p:cNvPicPr>
            <a:picLocks noChangeAspect="1"/>
          </p:cNvPicPr>
          <p:nvPr/>
        </p:nvPicPr>
        <p:blipFill rotWithShape="1">
          <a:blip r:embed="rId5"/>
          <a:srcRect r="6966"/>
          <a:stretch/>
        </p:blipFill>
        <p:spPr>
          <a:xfrm>
            <a:off x="8083550" y="3051230"/>
            <a:ext cx="4070350" cy="3312614"/>
          </a:xfrm>
          <a:prstGeom prst="rect">
            <a:avLst/>
          </a:prstGeom>
        </p:spPr>
      </p:pic>
      <p:sp>
        <p:nvSpPr>
          <p:cNvPr id="8" name="ZoneTexte 7"/>
          <p:cNvSpPr txBox="1"/>
          <p:nvPr/>
        </p:nvSpPr>
        <p:spPr>
          <a:xfrm>
            <a:off x="4067260" y="6047623"/>
            <a:ext cx="3594101" cy="461665"/>
          </a:xfrm>
          <a:prstGeom prst="rect">
            <a:avLst/>
          </a:prstGeom>
          <a:noFill/>
        </p:spPr>
        <p:txBody>
          <a:bodyPr wrap="square" rtlCol="0">
            <a:spAutoFit/>
          </a:bodyPr>
          <a:lstStyle/>
          <a:p>
            <a:r>
              <a:rPr lang="fr-FR" sz="1200" dirty="0" smtClean="0"/>
              <a:t>Real-time </a:t>
            </a:r>
            <a:r>
              <a:rPr lang="fr-FR" sz="1200" dirty="0"/>
              <a:t>m</a:t>
            </a:r>
            <a:r>
              <a:rPr lang="fr-FR" sz="1200" dirty="0" smtClean="0"/>
              <a:t>onitoring of </a:t>
            </a:r>
            <a:r>
              <a:rPr lang="fr-FR" sz="1200" dirty="0" err="1" smtClean="0"/>
              <a:t>chemicals</a:t>
            </a:r>
            <a:r>
              <a:rPr lang="fr-FR" sz="1200" dirty="0" smtClean="0"/>
              <a:t> </a:t>
            </a:r>
            <a:r>
              <a:rPr lang="fr-FR" sz="1200" dirty="0" err="1" smtClean="0"/>
              <a:t>reactions</a:t>
            </a:r>
            <a:r>
              <a:rPr lang="fr-FR" sz="1200" dirty="0" smtClean="0"/>
              <a:t>, </a:t>
            </a:r>
            <a:r>
              <a:rPr lang="fr-FR" sz="1200" dirty="0" err="1" smtClean="0"/>
              <a:t>Shimadzu</a:t>
            </a:r>
            <a:r>
              <a:rPr lang="fr-FR" sz="1200" dirty="0" smtClean="0"/>
              <a:t> Application News N°59, 2017</a:t>
            </a:r>
            <a:endParaRPr lang="fr-FR" sz="1200" dirty="0"/>
          </a:p>
        </p:txBody>
      </p:sp>
      <p:sp>
        <p:nvSpPr>
          <p:cNvPr id="9" name="ZoneTexte 8"/>
          <p:cNvSpPr txBox="1"/>
          <p:nvPr/>
        </p:nvSpPr>
        <p:spPr>
          <a:xfrm>
            <a:off x="207872" y="5671347"/>
            <a:ext cx="3390900" cy="923330"/>
          </a:xfrm>
          <a:prstGeom prst="rect">
            <a:avLst/>
          </a:prstGeom>
          <a:solidFill>
            <a:schemeClr val="accent6">
              <a:lumMod val="40000"/>
              <a:lumOff val="60000"/>
            </a:schemeClr>
          </a:solidFill>
          <a:ln>
            <a:solidFill>
              <a:schemeClr val="tx1"/>
            </a:solidFill>
          </a:ln>
        </p:spPr>
        <p:txBody>
          <a:bodyPr wrap="square" rtlCol="0">
            <a:spAutoFit/>
          </a:bodyPr>
          <a:lstStyle/>
          <a:p>
            <a:r>
              <a:rPr lang="fr-FR" dirty="0" smtClean="0"/>
              <a:t>On the </a:t>
            </a:r>
            <a:r>
              <a:rPr lang="fr-FR" dirty="0" err="1" smtClean="0"/>
              <a:t>sample</a:t>
            </a:r>
            <a:r>
              <a:rPr lang="fr-FR" dirty="0" smtClean="0"/>
              <a:t> plate :</a:t>
            </a:r>
          </a:p>
          <a:p>
            <a:r>
              <a:rPr lang="fr-FR" dirty="0" smtClean="0"/>
              <a:t>_</a:t>
            </a:r>
            <a:r>
              <a:rPr lang="fr-FR" dirty="0" err="1" smtClean="0"/>
              <a:t>Fmoc</a:t>
            </a:r>
            <a:r>
              <a:rPr lang="fr-FR" dirty="0" smtClean="0"/>
              <a:t>-Tyr(</a:t>
            </a:r>
            <a:r>
              <a:rPr lang="fr-FR" dirty="0" err="1" smtClean="0"/>
              <a:t>tBu</a:t>
            </a:r>
            <a:r>
              <a:rPr lang="fr-FR" dirty="0" smtClean="0"/>
              <a:t>)-OH (DMF) : 4,5µL</a:t>
            </a:r>
          </a:p>
          <a:p>
            <a:r>
              <a:rPr lang="fr-FR" dirty="0"/>
              <a:t>_</a:t>
            </a:r>
            <a:r>
              <a:rPr lang="fr-FR" dirty="0" err="1" smtClean="0"/>
              <a:t>Piperidine</a:t>
            </a:r>
            <a:r>
              <a:rPr lang="fr-FR" dirty="0" smtClean="0"/>
              <a:t> (DMF) : 4,5 µL</a:t>
            </a:r>
            <a:endParaRPr lang="fr-FR" dirty="0"/>
          </a:p>
        </p:txBody>
      </p:sp>
      <p:pic>
        <p:nvPicPr>
          <p:cNvPr id="10" name="Image 9"/>
          <p:cNvPicPr>
            <a:picLocks noChangeAspect="1"/>
          </p:cNvPicPr>
          <p:nvPr/>
        </p:nvPicPr>
        <p:blipFill>
          <a:blip r:embed="rId6"/>
          <a:stretch>
            <a:fillRect/>
          </a:stretch>
        </p:blipFill>
        <p:spPr>
          <a:xfrm>
            <a:off x="447218" y="3129461"/>
            <a:ext cx="2612292" cy="2133600"/>
          </a:xfrm>
          <a:prstGeom prst="rect">
            <a:avLst/>
          </a:prstGeom>
          <a:ln>
            <a:solidFill>
              <a:schemeClr val="tx1"/>
            </a:solidFill>
          </a:ln>
        </p:spPr>
      </p:pic>
      <p:cxnSp>
        <p:nvCxnSpPr>
          <p:cNvPr id="12" name="Connecteur droit avec flèche 11"/>
          <p:cNvCxnSpPr>
            <a:stCxn id="9" idx="0"/>
          </p:cNvCxnSpPr>
          <p:nvPr/>
        </p:nvCxnSpPr>
        <p:spPr>
          <a:xfrm flipV="1">
            <a:off x="1903322" y="5239037"/>
            <a:ext cx="163424" cy="43231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 name="ZoneTexte 10"/>
          <p:cNvSpPr txBox="1"/>
          <p:nvPr/>
        </p:nvSpPr>
        <p:spPr>
          <a:xfrm>
            <a:off x="112452" y="467301"/>
            <a:ext cx="4300473" cy="369332"/>
          </a:xfrm>
          <a:prstGeom prst="rect">
            <a:avLst/>
          </a:prstGeom>
          <a:noFill/>
        </p:spPr>
        <p:txBody>
          <a:bodyPr wrap="none" rtlCol="0">
            <a:spAutoFit/>
          </a:bodyPr>
          <a:lstStyle/>
          <a:p>
            <a:r>
              <a:rPr lang="fr-FR" b="1" dirty="0" smtClean="0"/>
              <a:t>Exemples d’applications de la sonde DPIMS</a:t>
            </a:r>
            <a:endParaRPr lang="fr-FR" b="1" dirty="0"/>
          </a:p>
        </p:txBody>
      </p:sp>
      <p:sp>
        <p:nvSpPr>
          <p:cNvPr id="13" name="ZoneTexte 12"/>
          <p:cNvSpPr txBox="1"/>
          <p:nvPr/>
        </p:nvSpPr>
        <p:spPr>
          <a:xfrm>
            <a:off x="112452" y="-22551"/>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Tree>
    <p:extLst>
      <p:ext uri="{BB962C8B-B14F-4D97-AF65-F5344CB8AC3E}">
        <p14:creationId xmlns:p14="http://schemas.microsoft.com/office/powerpoint/2010/main" val="249161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rotWithShape="1">
          <a:blip r:embed="rId4" cstate="print">
            <a:extLst>
              <a:ext uri="{28A0092B-C50C-407E-A947-70E740481C1C}">
                <a14:useLocalDpi xmlns:a14="http://schemas.microsoft.com/office/drawing/2010/main" val="0"/>
              </a:ext>
            </a:extLst>
          </a:blip>
          <a:srcRect l="7225" t="17993" b="16034"/>
          <a:stretch/>
        </p:blipFill>
        <p:spPr>
          <a:xfrm>
            <a:off x="9670644" y="655848"/>
            <a:ext cx="2269506" cy="1613856"/>
          </a:xfrm>
          <a:prstGeom prst="rect">
            <a:avLst/>
          </a:prstGeom>
        </p:spPr>
      </p:pic>
      <p:pic>
        <p:nvPicPr>
          <p:cNvPr id="5" name="Image 4"/>
          <p:cNvPicPr>
            <a:picLocks noChangeAspect="1"/>
          </p:cNvPicPr>
          <p:nvPr/>
        </p:nvPicPr>
        <p:blipFill>
          <a:blip r:embed="rId5"/>
          <a:stretch>
            <a:fillRect/>
          </a:stretch>
        </p:blipFill>
        <p:spPr>
          <a:xfrm>
            <a:off x="320653" y="1535320"/>
            <a:ext cx="4290536" cy="5030285"/>
          </a:xfrm>
          <a:prstGeom prst="rect">
            <a:avLst/>
          </a:prstGeom>
        </p:spPr>
      </p:pic>
      <p:sp>
        <p:nvSpPr>
          <p:cNvPr id="7" name="Rectangle 6"/>
          <p:cNvSpPr/>
          <p:nvPr/>
        </p:nvSpPr>
        <p:spPr>
          <a:xfrm>
            <a:off x="242275" y="958937"/>
            <a:ext cx="9567930" cy="369332"/>
          </a:xfrm>
          <a:prstGeom prst="rect">
            <a:avLst/>
          </a:prstGeom>
        </p:spPr>
        <p:txBody>
          <a:bodyPr wrap="square">
            <a:spAutoFit/>
          </a:bodyPr>
          <a:lstStyle/>
          <a:p>
            <a:pPr marL="285750" indent="-285750">
              <a:buFont typeface="Arial" panose="020B0604020202020204" pitchFamily="34" charset="0"/>
              <a:buChar char="•"/>
            </a:pPr>
            <a:r>
              <a:rPr lang="fr-FR" dirty="0" smtClean="0">
                <a:latin typeface="AdvOTce2aec1c"/>
              </a:rPr>
              <a:t>Détection rapide de la présence d’</a:t>
            </a:r>
            <a:r>
              <a:rPr lang="fr-FR" dirty="0" err="1" smtClean="0">
                <a:latin typeface="AdvOTce2aec1c"/>
              </a:rPr>
              <a:t>enilconazole</a:t>
            </a:r>
            <a:r>
              <a:rPr lang="fr-FR" dirty="0" smtClean="0">
                <a:latin typeface="AdvOTce2aec1c"/>
              </a:rPr>
              <a:t> dans des oranges avec la sonde DPIMS</a:t>
            </a:r>
            <a:endParaRPr lang="fr-FR" dirty="0"/>
          </a:p>
        </p:txBody>
      </p:sp>
      <p:pic>
        <p:nvPicPr>
          <p:cNvPr id="2" name="Image 1"/>
          <p:cNvPicPr>
            <a:picLocks noChangeAspect="1"/>
          </p:cNvPicPr>
          <p:nvPr/>
        </p:nvPicPr>
        <p:blipFill rotWithShape="1">
          <a:blip r:embed="rId6"/>
          <a:srcRect t="701" b="-1"/>
          <a:stretch/>
        </p:blipFill>
        <p:spPr>
          <a:xfrm>
            <a:off x="5371059" y="2544719"/>
            <a:ext cx="6688257" cy="4020886"/>
          </a:xfrm>
          <a:prstGeom prst="rect">
            <a:avLst/>
          </a:prstGeom>
        </p:spPr>
      </p:pic>
      <p:sp>
        <p:nvSpPr>
          <p:cNvPr id="8" name="ZoneTexte 7"/>
          <p:cNvSpPr txBox="1"/>
          <p:nvPr/>
        </p:nvSpPr>
        <p:spPr>
          <a:xfrm>
            <a:off x="112452" y="480364"/>
            <a:ext cx="4300473" cy="369332"/>
          </a:xfrm>
          <a:prstGeom prst="rect">
            <a:avLst/>
          </a:prstGeom>
          <a:noFill/>
        </p:spPr>
        <p:txBody>
          <a:bodyPr wrap="none" rtlCol="0">
            <a:spAutoFit/>
          </a:bodyPr>
          <a:lstStyle/>
          <a:p>
            <a:r>
              <a:rPr lang="fr-FR" b="1" dirty="0" smtClean="0"/>
              <a:t>Exemples d’applications de la sonde DPIMS</a:t>
            </a:r>
            <a:endParaRPr lang="fr-FR" b="1" dirty="0"/>
          </a:p>
        </p:txBody>
      </p:sp>
      <p:sp>
        <p:nvSpPr>
          <p:cNvPr id="9" name="ZoneTexte 8"/>
          <p:cNvSpPr txBox="1"/>
          <p:nvPr/>
        </p:nvSpPr>
        <p:spPr>
          <a:xfrm>
            <a:off x="112452" y="-22551"/>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graphicFrame>
        <p:nvGraphicFramePr>
          <p:cNvPr id="6" name="Objet 5"/>
          <p:cNvGraphicFramePr>
            <a:graphicFrameLocks noChangeAspect="1"/>
          </p:cNvGraphicFramePr>
          <p:nvPr>
            <p:extLst>
              <p:ext uri="{D42A27DB-BD31-4B8C-83A1-F6EECF244321}">
                <p14:modId xmlns:p14="http://schemas.microsoft.com/office/powerpoint/2010/main" val="2657380736"/>
              </p:ext>
            </p:extLst>
          </p:nvPr>
        </p:nvGraphicFramePr>
        <p:xfrm>
          <a:off x="10187799" y="4647974"/>
          <a:ext cx="1282711" cy="1402758"/>
        </p:xfrm>
        <a:graphic>
          <a:graphicData uri="http://schemas.openxmlformats.org/presentationml/2006/ole">
            <mc:AlternateContent xmlns:mc="http://schemas.openxmlformats.org/markup-compatibility/2006">
              <mc:Choice xmlns:v="urn:schemas-microsoft-com:vml" Requires="v">
                <p:oleObj spid="_x0000_s7229" name="CS ChemDraw Drawing" r:id="rId7" imgW="2154398" imgH="2355723" progId="ChemDraw.Document.6.0">
                  <p:embed/>
                </p:oleObj>
              </mc:Choice>
              <mc:Fallback>
                <p:oleObj name="CS ChemDraw Drawing" r:id="rId7" imgW="2154398" imgH="2355723" progId="ChemDraw.Document.6.0">
                  <p:embed/>
                  <p:pic>
                    <p:nvPicPr>
                      <p:cNvPr id="0" name=""/>
                      <p:cNvPicPr/>
                      <p:nvPr/>
                    </p:nvPicPr>
                    <p:blipFill>
                      <a:blip r:embed="rId8"/>
                      <a:stretch>
                        <a:fillRect/>
                      </a:stretch>
                    </p:blipFill>
                    <p:spPr>
                      <a:xfrm>
                        <a:off x="10187799" y="4647974"/>
                        <a:ext cx="1282711" cy="1402758"/>
                      </a:xfrm>
                      <a:prstGeom prst="rect">
                        <a:avLst/>
                      </a:prstGeom>
                    </p:spPr>
                  </p:pic>
                </p:oleObj>
              </mc:Fallback>
            </mc:AlternateContent>
          </a:graphicData>
        </a:graphic>
      </p:graphicFrame>
      <p:sp>
        <p:nvSpPr>
          <p:cNvPr id="10" name="ZoneTexte 9"/>
          <p:cNvSpPr txBox="1"/>
          <p:nvPr/>
        </p:nvSpPr>
        <p:spPr>
          <a:xfrm>
            <a:off x="6827300" y="4647974"/>
            <a:ext cx="859531" cy="369332"/>
          </a:xfrm>
          <a:prstGeom prst="rect">
            <a:avLst/>
          </a:prstGeom>
          <a:noFill/>
        </p:spPr>
        <p:txBody>
          <a:bodyPr wrap="none" rtlCol="0">
            <a:spAutoFit/>
          </a:bodyPr>
          <a:lstStyle/>
          <a:p>
            <a:r>
              <a:rPr lang="fr-FR" dirty="0" smtClean="0"/>
              <a:t>[M+H]</a:t>
            </a:r>
            <a:r>
              <a:rPr lang="fr-FR" baseline="30000" dirty="0" smtClean="0"/>
              <a:t>+</a:t>
            </a:r>
            <a:endParaRPr lang="fr-FR" baseline="30000" dirty="0"/>
          </a:p>
        </p:txBody>
      </p:sp>
    </p:spTree>
    <p:extLst>
      <p:ext uri="{BB962C8B-B14F-4D97-AF65-F5344CB8AC3E}">
        <p14:creationId xmlns:p14="http://schemas.microsoft.com/office/powerpoint/2010/main" val="17727568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58650" y="655472"/>
            <a:ext cx="5233099" cy="369332"/>
          </a:xfrm>
          <a:prstGeom prst="rect">
            <a:avLst/>
          </a:prstGeom>
          <a:noFill/>
        </p:spPr>
        <p:txBody>
          <a:bodyPr wrap="none" rtlCol="0">
            <a:spAutoFit/>
          </a:bodyPr>
          <a:lstStyle/>
          <a:p>
            <a:pPr marL="285750" indent="-285750">
              <a:buFont typeface="Arial" panose="020B0604020202020204" pitchFamily="34" charset="0"/>
              <a:buChar char="•"/>
            </a:pPr>
            <a:r>
              <a:rPr lang="fr-FR" b="1" dirty="0" smtClean="0">
                <a:solidFill>
                  <a:srgbClr val="0070C0"/>
                </a:solidFill>
              </a:rPr>
              <a:t>DESI-Imaging (</a:t>
            </a:r>
            <a:r>
              <a:rPr lang="fr-FR" b="1" dirty="0" err="1" smtClean="0">
                <a:solidFill>
                  <a:srgbClr val="0070C0"/>
                </a:solidFill>
              </a:rPr>
              <a:t>Desorption</a:t>
            </a:r>
            <a:r>
              <a:rPr lang="fr-FR" b="1" dirty="0" smtClean="0">
                <a:solidFill>
                  <a:srgbClr val="0070C0"/>
                </a:solidFill>
              </a:rPr>
              <a:t> </a:t>
            </a:r>
            <a:r>
              <a:rPr lang="fr-FR" b="1" dirty="0" err="1" smtClean="0">
                <a:solidFill>
                  <a:srgbClr val="0070C0"/>
                </a:solidFill>
              </a:rPr>
              <a:t>ElectroSpray</a:t>
            </a:r>
            <a:r>
              <a:rPr lang="fr-FR" b="1" dirty="0" smtClean="0">
                <a:solidFill>
                  <a:srgbClr val="0070C0"/>
                </a:solidFill>
              </a:rPr>
              <a:t> </a:t>
            </a:r>
            <a:r>
              <a:rPr lang="fr-FR" b="1" dirty="0" err="1" smtClean="0">
                <a:solidFill>
                  <a:srgbClr val="0070C0"/>
                </a:solidFill>
              </a:rPr>
              <a:t>Ionization</a:t>
            </a:r>
            <a:r>
              <a:rPr lang="fr-FR" b="1" dirty="0" smtClean="0">
                <a:solidFill>
                  <a:srgbClr val="0070C0"/>
                </a:solidFill>
              </a:rPr>
              <a:t>)</a:t>
            </a:r>
            <a:endParaRPr lang="fr-FR" b="1" dirty="0">
              <a:solidFill>
                <a:srgbClr val="0070C0"/>
              </a:solidFill>
            </a:endParaRPr>
          </a:p>
        </p:txBody>
      </p:sp>
      <p:pic>
        <p:nvPicPr>
          <p:cNvPr id="7" name="Image 6"/>
          <p:cNvPicPr>
            <a:picLocks noChangeAspect="1"/>
          </p:cNvPicPr>
          <p:nvPr/>
        </p:nvPicPr>
        <p:blipFill rotWithShape="1">
          <a:blip r:embed="rId3"/>
          <a:srcRect l="17639" t="52833" r="20682"/>
          <a:stretch/>
        </p:blipFill>
        <p:spPr>
          <a:xfrm>
            <a:off x="112452" y="4279142"/>
            <a:ext cx="4787411" cy="2139655"/>
          </a:xfrm>
          <a:prstGeom prst="rect">
            <a:avLst/>
          </a:prstGeom>
        </p:spPr>
      </p:pic>
      <p:sp>
        <p:nvSpPr>
          <p:cNvPr id="2" name="ZoneTexte 1"/>
          <p:cNvSpPr txBox="1"/>
          <p:nvPr/>
        </p:nvSpPr>
        <p:spPr>
          <a:xfrm>
            <a:off x="6393666" y="2396404"/>
            <a:ext cx="3727495" cy="400110"/>
          </a:xfrm>
          <a:prstGeom prst="rect">
            <a:avLst/>
          </a:prstGeom>
          <a:noFill/>
        </p:spPr>
        <p:txBody>
          <a:bodyPr wrap="none" rtlCol="0">
            <a:spAutoFit/>
          </a:bodyPr>
          <a:lstStyle/>
          <a:p>
            <a:r>
              <a:rPr lang="fr-FR" sz="2000" dirty="0" smtClean="0"/>
              <a:t>Combinaison sonde ESI / Imagerie</a:t>
            </a:r>
            <a:endParaRPr lang="fr-FR" sz="2000" dirty="0"/>
          </a:p>
        </p:txBody>
      </p:sp>
      <p:pic>
        <p:nvPicPr>
          <p:cNvPr id="3" name="Image 2"/>
          <p:cNvPicPr>
            <a:picLocks noChangeAspect="1"/>
          </p:cNvPicPr>
          <p:nvPr/>
        </p:nvPicPr>
        <p:blipFill rotWithShape="1">
          <a:blip r:embed="rId4"/>
          <a:srcRect l="24159" r="27178" b="67497"/>
          <a:stretch/>
        </p:blipFill>
        <p:spPr>
          <a:xfrm>
            <a:off x="112452" y="1292092"/>
            <a:ext cx="5287396" cy="2647264"/>
          </a:xfrm>
          <a:prstGeom prst="rect">
            <a:avLst/>
          </a:prstGeom>
        </p:spPr>
      </p:pic>
      <p:sp>
        <p:nvSpPr>
          <p:cNvPr id="10" name="ZoneTexte 9"/>
          <p:cNvSpPr txBox="1"/>
          <p:nvPr/>
        </p:nvSpPr>
        <p:spPr>
          <a:xfrm>
            <a:off x="6568619" y="3157595"/>
            <a:ext cx="3201933" cy="707886"/>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 </a:t>
            </a:r>
            <a:r>
              <a:rPr lang="fr-FR" sz="2000" dirty="0" smtClean="0"/>
              <a:t>Switch ESI/DESI simple</a:t>
            </a:r>
          </a:p>
          <a:p>
            <a:r>
              <a:rPr lang="fr-FR" sz="2000" b="1" dirty="0">
                <a:solidFill>
                  <a:srgbClr val="00B050"/>
                </a:solidFill>
              </a:rPr>
              <a:t>✓ </a:t>
            </a:r>
            <a:r>
              <a:rPr lang="fr-FR" sz="2000" dirty="0" smtClean="0"/>
              <a:t>peu de préparation</a:t>
            </a:r>
          </a:p>
        </p:txBody>
      </p:sp>
      <p:sp>
        <p:nvSpPr>
          <p:cNvPr id="11" name="ZoneTexte 10"/>
          <p:cNvSpPr txBox="1"/>
          <p:nvPr/>
        </p:nvSpPr>
        <p:spPr>
          <a:xfrm>
            <a:off x="6568619" y="4279142"/>
            <a:ext cx="3390900" cy="707886"/>
          </a:xfrm>
          <a:prstGeom prst="rect">
            <a:avLst/>
          </a:prstGeom>
          <a:solidFill>
            <a:schemeClr val="accent1">
              <a:lumMod val="20000"/>
              <a:lumOff val="80000"/>
            </a:schemeClr>
          </a:solidFill>
          <a:ln>
            <a:solidFill>
              <a:srgbClr val="FF0000"/>
            </a:solidFill>
          </a:ln>
        </p:spPr>
        <p:txBody>
          <a:bodyPr wrap="square" rtlCol="0">
            <a:spAutoFit/>
          </a:bodyPr>
          <a:lstStyle/>
          <a:p>
            <a:r>
              <a:rPr lang="fr-FR" sz="2000" b="1" dirty="0" smtClean="0">
                <a:solidFill>
                  <a:srgbClr val="FF0000"/>
                </a:solidFill>
              </a:rPr>
              <a:t>× </a:t>
            </a:r>
            <a:r>
              <a:rPr lang="fr-FR" sz="2000" dirty="0"/>
              <a:t>ESI :</a:t>
            </a:r>
            <a:r>
              <a:rPr lang="fr-FR" sz="2000" b="1" dirty="0" smtClean="0">
                <a:solidFill>
                  <a:srgbClr val="FF0000"/>
                </a:solidFill>
              </a:rPr>
              <a:t> </a:t>
            </a:r>
            <a:r>
              <a:rPr lang="fr-FR" sz="2000" dirty="0" smtClean="0"/>
              <a:t>Composé apolaire ?</a:t>
            </a:r>
          </a:p>
          <a:p>
            <a:r>
              <a:rPr lang="fr-FR" sz="2000" b="1" dirty="0">
                <a:solidFill>
                  <a:srgbClr val="FF0000"/>
                </a:solidFill>
              </a:rPr>
              <a:t>× </a:t>
            </a:r>
            <a:r>
              <a:rPr lang="fr-FR" sz="2000" dirty="0" smtClean="0"/>
              <a:t>tissu bio : effet matrice ?</a:t>
            </a:r>
            <a:endParaRPr lang="fr-FR" sz="2000" dirty="0"/>
          </a:p>
        </p:txBody>
      </p:sp>
      <p:sp>
        <p:nvSpPr>
          <p:cNvPr id="12" name="ZoneTexte 11"/>
          <p:cNvSpPr txBox="1"/>
          <p:nvPr/>
        </p:nvSpPr>
        <p:spPr>
          <a:xfrm>
            <a:off x="112452" y="55827"/>
            <a:ext cx="3109506"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2. </a:t>
            </a:r>
            <a:r>
              <a:rPr lang="fr-FR" sz="2200" b="1" dirty="0" smtClean="0">
                <a:solidFill>
                  <a:srgbClr val="002060"/>
                </a:solidFill>
                <a:effectLst>
                  <a:outerShdw blurRad="38100" dist="38100" dir="2700000" algn="tl">
                    <a:srgbClr val="000000">
                      <a:alpha val="43137"/>
                    </a:srgbClr>
                  </a:outerShdw>
                </a:effectLst>
              </a:rPr>
              <a:t>Sources </a:t>
            </a:r>
            <a:r>
              <a:rPr lang="fr-FR" sz="2200" b="1" dirty="0">
                <a:solidFill>
                  <a:srgbClr val="002060"/>
                </a:solidFill>
                <a:effectLst>
                  <a:outerShdw blurRad="38100" dist="38100" dir="2700000" algn="tl">
                    <a:srgbClr val="000000">
                      <a:alpha val="43137"/>
                    </a:srgbClr>
                  </a:outerShdw>
                </a:effectLst>
              </a:rPr>
              <a:t>et innovations</a:t>
            </a:r>
          </a:p>
        </p:txBody>
      </p:sp>
      <p:sp>
        <p:nvSpPr>
          <p:cNvPr id="5" name="Rectangle 4"/>
          <p:cNvSpPr/>
          <p:nvPr/>
        </p:nvSpPr>
        <p:spPr>
          <a:xfrm>
            <a:off x="501586" y="6316489"/>
            <a:ext cx="2526461" cy="369332"/>
          </a:xfrm>
          <a:prstGeom prst="rect">
            <a:avLst/>
          </a:prstGeom>
        </p:spPr>
        <p:txBody>
          <a:bodyPr wrap="none">
            <a:spAutoFit/>
          </a:bodyPr>
          <a:lstStyle/>
          <a:p>
            <a:r>
              <a:rPr lang="fr-FR" dirty="0"/>
              <a:t>https://www.waters.com</a:t>
            </a:r>
          </a:p>
        </p:txBody>
      </p:sp>
    </p:spTree>
    <p:extLst>
      <p:ext uri="{BB962C8B-B14F-4D97-AF65-F5344CB8AC3E}">
        <p14:creationId xmlns:p14="http://schemas.microsoft.com/office/powerpoint/2010/main" val="160875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418680" y="792378"/>
            <a:ext cx="4147610"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Principe MS/MS </a:t>
            </a:r>
            <a:r>
              <a:rPr lang="fr-FR" b="1" dirty="0">
                <a:solidFill>
                  <a:srgbClr val="0070C0"/>
                </a:solidFill>
                <a:sym typeface="Wingdings" panose="05000000000000000000" pitchFamily="2" charset="2"/>
              </a:rPr>
              <a:t> déjà existant à l’ILV</a:t>
            </a:r>
            <a:endParaRPr lang="fr-FR" b="1" dirty="0">
              <a:solidFill>
                <a:srgbClr val="0070C0"/>
              </a:solidFill>
            </a:endParaRPr>
          </a:p>
        </p:txBody>
      </p:sp>
      <p:sp>
        <p:nvSpPr>
          <p:cNvPr id="13" name="ZoneTexte 12"/>
          <p:cNvSpPr txBox="1"/>
          <p:nvPr/>
        </p:nvSpPr>
        <p:spPr>
          <a:xfrm>
            <a:off x="5488949" y="5501202"/>
            <a:ext cx="5652618" cy="1200329"/>
          </a:xfrm>
          <a:prstGeom prst="rect">
            <a:avLst/>
          </a:prstGeom>
          <a:solidFill>
            <a:schemeClr val="accent2">
              <a:lumMod val="40000"/>
              <a:lumOff val="60000"/>
            </a:schemeClr>
          </a:solidFill>
        </p:spPr>
        <p:txBody>
          <a:bodyPr wrap="square" rtlCol="0">
            <a:spAutoFit/>
          </a:bodyPr>
          <a:lstStyle/>
          <a:p>
            <a:r>
              <a:rPr lang="fr-FR" u="sng" dirty="0" smtClean="0"/>
              <a:t>Intérêt :</a:t>
            </a:r>
            <a:r>
              <a:rPr lang="fr-FR" dirty="0" smtClean="0"/>
              <a:t>  	Identification d’impuretés de synthèse</a:t>
            </a:r>
          </a:p>
          <a:p>
            <a:r>
              <a:rPr lang="fr-FR" dirty="0"/>
              <a:t>	A</a:t>
            </a:r>
            <a:r>
              <a:rPr lang="fr-FR" dirty="0" smtClean="0"/>
              <a:t>nalyse d’extraits naturels complexes</a:t>
            </a:r>
          </a:p>
          <a:p>
            <a:endParaRPr lang="fr-FR" u="sng" dirty="0" smtClean="0"/>
          </a:p>
          <a:p>
            <a:r>
              <a:rPr lang="fr-FR" u="sng" dirty="0" smtClean="0"/>
              <a:t>Limites :</a:t>
            </a:r>
            <a:r>
              <a:rPr lang="fr-FR" dirty="0" smtClean="0"/>
              <a:t>  Identification fastidieuse des composés inconnus</a:t>
            </a:r>
          </a:p>
        </p:txBody>
      </p:sp>
      <p:grpSp>
        <p:nvGrpSpPr>
          <p:cNvPr id="30" name="Groupe 29"/>
          <p:cNvGrpSpPr/>
          <p:nvPr/>
        </p:nvGrpSpPr>
        <p:grpSpPr>
          <a:xfrm>
            <a:off x="5368204" y="1123812"/>
            <a:ext cx="6576750" cy="3891324"/>
            <a:chOff x="5606315" y="304948"/>
            <a:chExt cx="6576750" cy="3891324"/>
          </a:xfrm>
        </p:grpSpPr>
        <p:grpSp>
          <p:nvGrpSpPr>
            <p:cNvPr id="28" name="Groupe 27"/>
            <p:cNvGrpSpPr/>
            <p:nvPr/>
          </p:nvGrpSpPr>
          <p:grpSpPr>
            <a:xfrm>
              <a:off x="5606315" y="304948"/>
              <a:ext cx="6576750" cy="3891324"/>
              <a:chOff x="5606315" y="304948"/>
              <a:chExt cx="6576750" cy="3891324"/>
            </a:xfrm>
          </p:grpSpPr>
          <p:pic>
            <p:nvPicPr>
              <p:cNvPr id="21" name="Image 20"/>
              <p:cNvPicPr>
                <a:picLocks noChangeAspect="1"/>
              </p:cNvPicPr>
              <p:nvPr/>
            </p:nvPicPr>
            <p:blipFill>
              <a:blip r:embed="rId4"/>
              <a:stretch>
                <a:fillRect/>
              </a:stretch>
            </p:blipFill>
            <p:spPr>
              <a:xfrm>
                <a:off x="5606315" y="463975"/>
                <a:ext cx="5984926" cy="3732297"/>
              </a:xfrm>
              <a:prstGeom prst="rect">
                <a:avLst/>
              </a:prstGeom>
            </p:spPr>
          </p:pic>
          <p:graphicFrame>
            <p:nvGraphicFramePr>
              <p:cNvPr id="22" name="Objet 21"/>
              <p:cNvGraphicFramePr>
                <a:graphicFrameLocks noChangeAspect="1"/>
              </p:cNvGraphicFramePr>
              <p:nvPr>
                <p:extLst>
                  <p:ext uri="{D42A27DB-BD31-4B8C-83A1-F6EECF244321}">
                    <p14:modId xmlns:p14="http://schemas.microsoft.com/office/powerpoint/2010/main" val="3272324537"/>
                  </p:ext>
                </p:extLst>
              </p:nvPr>
            </p:nvGraphicFramePr>
            <p:xfrm>
              <a:off x="10724714" y="2952425"/>
              <a:ext cx="1458351" cy="834050"/>
            </p:xfrm>
            <a:graphic>
              <a:graphicData uri="http://schemas.openxmlformats.org/presentationml/2006/ole">
                <mc:AlternateContent xmlns:mc="http://schemas.openxmlformats.org/markup-compatibility/2006">
                  <mc:Choice xmlns:v="urn:schemas-microsoft-com:vml" Requires="v">
                    <p:oleObj spid="_x0000_s6846" name="CS ChemDraw Drawing" r:id="rId5" imgW="2340505" imgH="1337665" progId="ChemDraw.Document.6.0">
                      <p:embed/>
                    </p:oleObj>
                  </mc:Choice>
                  <mc:Fallback>
                    <p:oleObj name="CS ChemDraw Drawing" r:id="rId5" imgW="2340505" imgH="1337665" progId="ChemDraw.Document.6.0">
                      <p:embed/>
                      <p:pic>
                        <p:nvPicPr>
                          <p:cNvPr id="0" name=""/>
                          <p:cNvPicPr/>
                          <p:nvPr/>
                        </p:nvPicPr>
                        <p:blipFill>
                          <a:blip r:embed="rId6"/>
                          <a:stretch>
                            <a:fillRect/>
                          </a:stretch>
                        </p:blipFill>
                        <p:spPr>
                          <a:xfrm>
                            <a:off x="10724714" y="2952425"/>
                            <a:ext cx="1458351" cy="834050"/>
                          </a:xfrm>
                          <a:prstGeom prst="rect">
                            <a:avLst/>
                          </a:prstGeom>
                        </p:spPr>
                      </p:pic>
                    </p:oleObj>
                  </mc:Fallback>
                </mc:AlternateContent>
              </a:graphicData>
            </a:graphic>
          </p:graphicFrame>
          <p:graphicFrame>
            <p:nvGraphicFramePr>
              <p:cNvPr id="23" name="Objet 22"/>
              <p:cNvGraphicFramePr>
                <a:graphicFrameLocks noChangeAspect="1"/>
              </p:cNvGraphicFramePr>
              <p:nvPr>
                <p:extLst>
                  <p:ext uri="{D42A27DB-BD31-4B8C-83A1-F6EECF244321}">
                    <p14:modId xmlns:p14="http://schemas.microsoft.com/office/powerpoint/2010/main" val="1653278280"/>
                  </p:ext>
                </p:extLst>
              </p:nvPr>
            </p:nvGraphicFramePr>
            <p:xfrm>
              <a:off x="8613645" y="3233008"/>
              <a:ext cx="1333013" cy="711073"/>
            </p:xfrm>
            <a:graphic>
              <a:graphicData uri="http://schemas.openxmlformats.org/presentationml/2006/ole">
                <mc:AlternateContent xmlns:mc="http://schemas.openxmlformats.org/markup-compatibility/2006">
                  <mc:Choice xmlns:v="urn:schemas-microsoft-com:vml" Requires="v">
                    <p:oleObj spid="_x0000_s6847" name="CS ChemDraw Drawing" r:id="rId7" imgW="2113519" imgH="1127668" progId="ChemDraw.Document.6.0">
                      <p:embed/>
                    </p:oleObj>
                  </mc:Choice>
                  <mc:Fallback>
                    <p:oleObj name="CS ChemDraw Drawing" r:id="rId7" imgW="2113519" imgH="1127668" progId="ChemDraw.Document.6.0">
                      <p:embed/>
                      <p:pic>
                        <p:nvPicPr>
                          <p:cNvPr id="0" name=""/>
                          <p:cNvPicPr/>
                          <p:nvPr/>
                        </p:nvPicPr>
                        <p:blipFill>
                          <a:blip r:embed="rId8"/>
                          <a:stretch>
                            <a:fillRect/>
                          </a:stretch>
                        </p:blipFill>
                        <p:spPr>
                          <a:xfrm>
                            <a:off x="8613645" y="3233008"/>
                            <a:ext cx="1333013" cy="711073"/>
                          </a:xfrm>
                          <a:prstGeom prst="rect">
                            <a:avLst/>
                          </a:prstGeom>
                        </p:spPr>
                      </p:pic>
                    </p:oleObj>
                  </mc:Fallback>
                </mc:AlternateContent>
              </a:graphicData>
            </a:graphic>
          </p:graphicFrame>
          <p:graphicFrame>
            <p:nvGraphicFramePr>
              <p:cNvPr id="24" name="Objet 23"/>
              <p:cNvGraphicFramePr>
                <a:graphicFrameLocks noChangeAspect="1"/>
              </p:cNvGraphicFramePr>
              <p:nvPr>
                <p:extLst>
                  <p:ext uri="{D42A27DB-BD31-4B8C-83A1-F6EECF244321}">
                    <p14:modId xmlns:p14="http://schemas.microsoft.com/office/powerpoint/2010/main" val="67896714"/>
                  </p:ext>
                </p:extLst>
              </p:nvPr>
            </p:nvGraphicFramePr>
            <p:xfrm>
              <a:off x="9818773" y="1977618"/>
              <a:ext cx="1182162" cy="804978"/>
            </p:xfrm>
            <a:graphic>
              <a:graphicData uri="http://schemas.openxmlformats.org/presentationml/2006/ole">
                <mc:AlternateContent xmlns:mc="http://schemas.openxmlformats.org/markup-compatibility/2006">
                  <mc:Choice xmlns:v="urn:schemas-microsoft-com:vml" Requires="v">
                    <p:oleObj spid="_x0000_s6848" name="CS ChemDraw Drawing" r:id="rId9" imgW="1965781" imgH="1337665" progId="ChemDraw.Document.6.0">
                      <p:embed/>
                    </p:oleObj>
                  </mc:Choice>
                  <mc:Fallback>
                    <p:oleObj name="CS ChemDraw Drawing" r:id="rId9" imgW="1965781" imgH="1337665" progId="ChemDraw.Document.6.0">
                      <p:embed/>
                      <p:pic>
                        <p:nvPicPr>
                          <p:cNvPr id="0" name=""/>
                          <p:cNvPicPr/>
                          <p:nvPr/>
                        </p:nvPicPr>
                        <p:blipFill>
                          <a:blip r:embed="rId10"/>
                          <a:stretch>
                            <a:fillRect/>
                          </a:stretch>
                        </p:blipFill>
                        <p:spPr>
                          <a:xfrm>
                            <a:off x="9818773" y="1977618"/>
                            <a:ext cx="1182162" cy="804978"/>
                          </a:xfrm>
                          <a:prstGeom prst="rect">
                            <a:avLst/>
                          </a:prstGeom>
                        </p:spPr>
                      </p:pic>
                    </p:oleObj>
                  </mc:Fallback>
                </mc:AlternateContent>
              </a:graphicData>
            </a:graphic>
          </p:graphicFrame>
          <p:graphicFrame>
            <p:nvGraphicFramePr>
              <p:cNvPr id="25" name="Objet 24"/>
              <p:cNvGraphicFramePr>
                <a:graphicFrameLocks noChangeAspect="1"/>
              </p:cNvGraphicFramePr>
              <p:nvPr>
                <p:extLst>
                  <p:ext uri="{D42A27DB-BD31-4B8C-83A1-F6EECF244321}">
                    <p14:modId xmlns:p14="http://schemas.microsoft.com/office/powerpoint/2010/main" val="838511059"/>
                  </p:ext>
                </p:extLst>
              </p:nvPr>
            </p:nvGraphicFramePr>
            <p:xfrm>
              <a:off x="8553369" y="304948"/>
              <a:ext cx="703173" cy="879227"/>
            </p:xfrm>
            <a:graphic>
              <a:graphicData uri="http://schemas.openxmlformats.org/presentationml/2006/ole">
                <mc:AlternateContent xmlns:mc="http://schemas.openxmlformats.org/markup-compatibility/2006">
                  <mc:Choice xmlns:v="urn:schemas-microsoft-com:vml" Requires="v">
                    <p:oleObj spid="_x0000_s6849" name="CS ChemDraw Drawing" r:id="rId11" imgW="1071103" imgH="1339438" progId="ChemDraw.Document.6.0">
                      <p:embed/>
                    </p:oleObj>
                  </mc:Choice>
                  <mc:Fallback>
                    <p:oleObj name="CS ChemDraw Drawing" r:id="rId11" imgW="1071103" imgH="1339438" progId="ChemDraw.Document.6.0">
                      <p:embed/>
                      <p:pic>
                        <p:nvPicPr>
                          <p:cNvPr id="0" name=""/>
                          <p:cNvPicPr/>
                          <p:nvPr/>
                        </p:nvPicPr>
                        <p:blipFill>
                          <a:blip r:embed="rId12"/>
                          <a:stretch>
                            <a:fillRect/>
                          </a:stretch>
                        </p:blipFill>
                        <p:spPr>
                          <a:xfrm>
                            <a:off x="8553369" y="304948"/>
                            <a:ext cx="703173" cy="879227"/>
                          </a:xfrm>
                          <a:prstGeom prst="rect">
                            <a:avLst/>
                          </a:prstGeom>
                        </p:spPr>
                      </p:pic>
                    </p:oleObj>
                  </mc:Fallback>
                </mc:AlternateContent>
              </a:graphicData>
            </a:graphic>
          </p:graphicFrame>
          <p:graphicFrame>
            <p:nvGraphicFramePr>
              <p:cNvPr id="26" name="Objet 25"/>
              <p:cNvGraphicFramePr>
                <a:graphicFrameLocks noChangeAspect="1"/>
              </p:cNvGraphicFramePr>
              <p:nvPr>
                <p:extLst>
                  <p:ext uri="{D42A27DB-BD31-4B8C-83A1-F6EECF244321}">
                    <p14:modId xmlns:p14="http://schemas.microsoft.com/office/powerpoint/2010/main" val="1657307139"/>
                  </p:ext>
                </p:extLst>
              </p:nvPr>
            </p:nvGraphicFramePr>
            <p:xfrm>
              <a:off x="6951281" y="2053882"/>
              <a:ext cx="525845" cy="445596"/>
            </p:xfrm>
            <a:graphic>
              <a:graphicData uri="http://schemas.openxmlformats.org/presentationml/2006/ole">
                <mc:AlternateContent xmlns:mc="http://schemas.openxmlformats.org/markup-compatibility/2006">
                  <mc:Choice xmlns:v="urn:schemas-microsoft-com:vml" Requires="v">
                    <p:oleObj spid="_x0000_s6850" name="CS ChemDraw Drawing" r:id="rId13" imgW="790687" imgH="670429" progId="ChemDraw.Document.6.0">
                      <p:embed/>
                    </p:oleObj>
                  </mc:Choice>
                  <mc:Fallback>
                    <p:oleObj name="CS ChemDraw Drawing" r:id="rId13" imgW="790687" imgH="670429" progId="ChemDraw.Document.6.0">
                      <p:embed/>
                      <p:pic>
                        <p:nvPicPr>
                          <p:cNvPr id="0" name=""/>
                          <p:cNvPicPr/>
                          <p:nvPr/>
                        </p:nvPicPr>
                        <p:blipFill>
                          <a:blip r:embed="rId14"/>
                          <a:stretch>
                            <a:fillRect/>
                          </a:stretch>
                        </p:blipFill>
                        <p:spPr>
                          <a:xfrm>
                            <a:off x="6951281" y="2053882"/>
                            <a:ext cx="525845" cy="445596"/>
                          </a:xfrm>
                          <a:prstGeom prst="rect">
                            <a:avLst/>
                          </a:prstGeom>
                        </p:spPr>
                      </p:pic>
                    </p:oleObj>
                  </mc:Fallback>
                </mc:AlternateContent>
              </a:graphicData>
            </a:graphic>
          </p:graphicFrame>
          <p:graphicFrame>
            <p:nvGraphicFramePr>
              <p:cNvPr id="27" name="Objet 26"/>
              <p:cNvGraphicFramePr>
                <a:graphicFrameLocks noChangeAspect="1"/>
              </p:cNvGraphicFramePr>
              <p:nvPr>
                <p:extLst>
                  <p:ext uri="{D42A27DB-BD31-4B8C-83A1-F6EECF244321}">
                    <p14:modId xmlns:p14="http://schemas.microsoft.com/office/powerpoint/2010/main" val="4103046597"/>
                  </p:ext>
                </p:extLst>
              </p:nvPr>
            </p:nvGraphicFramePr>
            <p:xfrm>
              <a:off x="5890374" y="1765944"/>
              <a:ext cx="656188" cy="423347"/>
            </p:xfrm>
            <a:graphic>
              <a:graphicData uri="http://schemas.openxmlformats.org/presentationml/2006/ole">
                <mc:AlternateContent xmlns:mc="http://schemas.openxmlformats.org/markup-compatibility/2006">
                  <mc:Choice xmlns:v="urn:schemas-microsoft-com:vml" Requires="v">
                    <p:oleObj spid="_x0000_s6851" name="CS ChemDraw Drawing" r:id="rId15" imgW="1033093" imgH="667236" progId="ChemDraw.Document.6.0">
                      <p:embed/>
                    </p:oleObj>
                  </mc:Choice>
                  <mc:Fallback>
                    <p:oleObj name="CS ChemDraw Drawing" r:id="rId15" imgW="1033093" imgH="667236" progId="ChemDraw.Document.6.0">
                      <p:embed/>
                      <p:pic>
                        <p:nvPicPr>
                          <p:cNvPr id="0" name=""/>
                          <p:cNvPicPr/>
                          <p:nvPr/>
                        </p:nvPicPr>
                        <p:blipFill>
                          <a:blip r:embed="rId16"/>
                          <a:stretch>
                            <a:fillRect/>
                          </a:stretch>
                        </p:blipFill>
                        <p:spPr>
                          <a:xfrm>
                            <a:off x="5890374" y="1765944"/>
                            <a:ext cx="656188" cy="423347"/>
                          </a:xfrm>
                          <a:prstGeom prst="rect">
                            <a:avLst/>
                          </a:prstGeom>
                        </p:spPr>
                      </p:pic>
                    </p:oleObj>
                  </mc:Fallback>
                </mc:AlternateContent>
              </a:graphicData>
            </a:graphic>
          </p:graphicFrame>
        </p:grpSp>
        <p:sp>
          <p:nvSpPr>
            <p:cNvPr id="29" name="ZoneTexte 28"/>
            <p:cNvSpPr txBox="1"/>
            <p:nvPr/>
          </p:nvSpPr>
          <p:spPr>
            <a:xfrm>
              <a:off x="5823930" y="448881"/>
              <a:ext cx="1093761" cy="369332"/>
            </a:xfrm>
            <a:prstGeom prst="rect">
              <a:avLst/>
            </a:prstGeom>
            <a:noFill/>
          </p:spPr>
          <p:txBody>
            <a:bodyPr wrap="none" rtlCol="0">
              <a:spAutoFit/>
            </a:bodyPr>
            <a:lstStyle/>
            <a:p>
              <a:r>
                <a:rPr lang="fr-FR" dirty="0" smtClean="0"/>
                <a:t>CID, 18eV</a:t>
              </a:r>
              <a:endParaRPr lang="fr-FR" dirty="0"/>
            </a:p>
          </p:txBody>
        </p:sp>
      </p:grpSp>
      <p:grpSp>
        <p:nvGrpSpPr>
          <p:cNvPr id="38" name="Groupe 37"/>
          <p:cNvGrpSpPr/>
          <p:nvPr/>
        </p:nvGrpSpPr>
        <p:grpSpPr>
          <a:xfrm>
            <a:off x="418680" y="1743381"/>
            <a:ext cx="3655296" cy="4724401"/>
            <a:chOff x="418680" y="1743381"/>
            <a:chExt cx="3655296" cy="4724401"/>
          </a:xfrm>
        </p:grpSpPr>
        <p:grpSp>
          <p:nvGrpSpPr>
            <p:cNvPr id="36" name="Groupe 35"/>
            <p:cNvGrpSpPr/>
            <p:nvPr/>
          </p:nvGrpSpPr>
          <p:grpSpPr>
            <a:xfrm>
              <a:off x="418680" y="1743381"/>
              <a:ext cx="3655296" cy="2070642"/>
              <a:chOff x="531118" y="2070090"/>
              <a:chExt cx="3655296" cy="2070642"/>
            </a:xfrm>
          </p:grpSpPr>
          <p:sp>
            <p:nvSpPr>
              <p:cNvPr id="9" name="ZoneTexte 8"/>
              <p:cNvSpPr txBox="1"/>
              <p:nvPr/>
            </p:nvSpPr>
            <p:spPr>
              <a:xfrm>
                <a:off x="531118" y="2940403"/>
                <a:ext cx="3655296" cy="1200329"/>
              </a:xfrm>
              <a:prstGeom prst="rect">
                <a:avLst/>
              </a:prstGeom>
              <a:solidFill>
                <a:schemeClr val="accent1">
                  <a:lumMod val="40000"/>
                  <a:lumOff val="60000"/>
                </a:schemeClr>
              </a:solidFill>
            </p:spPr>
            <p:txBody>
              <a:bodyPr wrap="none" rtlCol="0">
                <a:spAutoFit/>
              </a:bodyPr>
              <a:lstStyle/>
              <a:p>
                <a:r>
                  <a:rPr lang="fr-FR" dirty="0" smtClean="0"/>
                  <a:t>Source	</a:t>
                </a:r>
                <a:r>
                  <a:rPr lang="fr-FR" b="1" dirty="0" smtClean="0"/>
                  <a:t>Ionisation</a:t>
                </a:r>
              </a:p>
              <a:p>
                <a:r>
                  <a:rPr lang="fr-FR" dirty="0" smtClean="0"/>
                  <a:t>Quad	</a:t>
                </a:r>
                <a:r>
                  <a:rPr lang="fr-FR" b="1" dirty="0" smtClean="0"/>
                  <a:t>sélection d’un ion</a:t>
                </a:r>
              </a:p>
              <a:p>
                <a:r>
                  <a:rPr lang="fr-FR" dirty="0" smtClean="0"/>
                  <a:t>CID </a:t>
                </a:r>
                <a:r>
                  <a:rPr lang="fr-FR" dirty="0" err="1" smtClean="0"/>
                  <a:t>cell</a:t>
                </a:r>
                <a:r>
                  <a:rPr lang="fr-FR" dirty="0" smtClean="0"/>
                  <a:t> 	</a:t>
                </a:r>
                <a:r>
                  <a:rPr lang="fr-FR" b="1" dirty="0" smtClean="0"/>
                  <a:t>fragmentation</a:t>
                </a:r>
              </a:p>
              <a:p>
                <a:r>
                  <a:rPr lang="fr-FR" dirty="0" err="1" smtClean="0"/>
                  <a:t>Tof</a:t>
                </a:r>
                <a:r>
                  <a:rPr lang="fr-FR" dirty="0" smtClean="0"/>
                  <a:t> 	</a:t>
                </a:r>
                <a:r>
                  <a:rPr lang="fr-FR" b="1" dirty="0" smtClean="0"/>
                  <a:t>Analyse HRMS des ions fils</a:t>
                </a:r>
                <a:endParaRPr lang="fr-FR" b="1" dirty="0"/>
              </a:p>
            </p:txBody>
          </p:sp>
          <p:sp>
            <p:nvSpPr>
              <p:cNvPr id="31" name="ZoneTexte 30"/>
              <p:cNvSpPr txBox="1"/>
              <p:nvPr/>
            </p:nvSpPr>
            <p:spPr>
              <a:xfrm>
                <a:off x="1064538" y="2070090"/>
                <a:ext cx="2588456" cy="369332"/>
              </a:xfrm>
              <a:prstGeom prst="rect">
                <a:avLst/>
              </a:prstGeom>
              <a:solidFill>
                <a:schemeClr val="accent4">
                  <a:lumMod val="60000"/>
                  <a:lumOff val="40000"/>
                </a:schemeClr>
              </a:solidFill>
            </p:spPr>
            <p:txBody>
              <a:bodyPr wrap="square" rtlCol="0">
                <a:spAutoFit/>
              </a:bodyPr>
              <a:lstStyle/>
              <a:p>
                <a:pPr algn="ctr"/>
                <a:r>
                  <a:rPr lang="fr-FR" dirty="0" smtClean="0"/>
                  <a:t>Séparation UPLC</a:t>
                </a:r>
                <a:endParaRPr lang="fr-FR" dirty="0"/>
              </a:p>
            </p:txBody>
          </p:sp>
          <p:cxnSp>
            <p:nvCxnSpPr>
              <p:cNvPr id="35" name="Connecteur droit 34"/>
              <p:cNvCxnSpPr>
                <a:stCxn id="31" idx="2"/>
                <a:endCxn id="9" idx="0"/>
              </p:cNvCxnSpPr>
              <p:nvPr/>
            </p:nvCxnSpPr>
            <p:spPr>
              <a:xfrm>
                <a:off x="2358766" y="2439422"/>
                <a:ext cx="0" cy="50098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37" name="Image 36"/>
            <p:cNvPicPr>
              <a:picLocks noChangeAspect="1"/>
            </p:cNvPicPr>
            <p:nvPr/>
          </p:nvPicPr>
          <p:blipFill>
            <a:blip r:embed="rId17"/>
            <a:stretch>
              <a:fillRect/>
            </a:stretch>
          </p:blipFill>
          <p:spPr>
            <a:xfrm>
              <a:off x="658796" y="4023032"/>
              <a:ext cx="3401391" cy="2444750"/>
            </a:xfrm>
            <a:prstGeom prst="rect">
              <a:avLst/>
            </a:prstGeom>
            <a:ln>
              <a:solidFill>
                <a:schemeClr val="accent1">
                  <a:shade val="50000"/>
                </a:schemeClr>
              </a:solidFill>
            </a:ln>
          </p:spPr>
        </p:pic>
      </p:grpSp>
      <p:sp>
        <p:nvSpPr>
          <p:cNvPr id="32" name="ZoneTexte 31"/>
          <p:cNvSpPr txBox="1"/>
          <p:nvPr/>
        </p:nvSpPr>
        <p:spPr>
          <a:xfrm>
            <a:off x="156069" y="130659"/>
            <a:ext cx="5198346"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3. Analyse structurale de petites molécules</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6139178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p:cNvSpPr txBox="1"/>
          <p:nvPr/>
        </p:nvSpPr>
        <p:spPr>
          <a:xfrm>
            <a:off x="252899" y="645256"/>
            <a:ext cx="3504421"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Evolution des bases de données</a:t>
            </a:r>
          </a:p>
        </p:txBody>
      </p:sp>
      <p:grpSp>
        <p:nvGrpSpPr>
          <p:cNvPr id="18" name="Groupe 17"/>
          <p:cNvGrpSpPr/>
          <p:nvPr/>
        </p:nvGrpSpPr>
        <p:grpSpPr>
          <a:xfrm>
            <a:off x="252899" y="4399865"/>
            <a:ext cx="3135084" cy="2164697"/>
            <a:chOff x="130631" y="1976229"/>
            <a:chExt cx="3135084" cy="2164697"/>
          </a:xfrm>
        </p:grpSpPr>
        <p:grpSp>
          <p:nvGrpSpPr>
            <p:cNvPr id="16" name="Groupe 15"/>
            <p:cNvGrpSpPr/>
            <p:nvPr/>
          </p:nvGrpSpPr>
          <p:grpSpPr>
            <a:xfrm>
              <a:off x="274320" y="1976229"/>
              <a:ext cx="2816220" cy="2031325"/>
              <a:chOff x="274320" y="1976229"/>
              <a:chExt cx="2816220" cy="2031325"/>
            </a:xfrm>
          </p:grpSpPr>
          <p:sp>
            <p:nvSpPr>
              <p:cNvPr id="13" name="ZoneTexte 12"/>
              <p:cNvSpPr txBox="1"/>
              <p:nvPr/>
            </p:nvSpPr>
            <p:spPr>
              <a:xfrm>
                <a:off x="274320" y="1976229"/>
                <a:ext cx="2816220" cy="2031325"/>
              </a:xfrm>
              <a:prstGeom prst="rect">
                <a:avLst/>
              </a:prstGeom>
              <a:noFill/>
            </p:spPr>
            <p:txBody>
              <a:bodyPr wrap="none" rtlCol="0">
                <a:spAutoFit/>
              </a:bodyPr>
              <a:lstStyle/>
              <a:p>
                <a:r>
                  <a:rPr lang="fr-FR" u="sng" dirty="0" smtClean="0"/>
                  <a:t>Expériences fragmentation :</a:t>
                </a:r>
              </a:p>
              <a:p>
                <a:endParaRPr lang="fr-FR" dirty="0" smtClean="0"/>
              </a:p>
              <a:p>
                <a:r>
                  <a:rPr lang="fr-FR" b="1" dirty="0" smtClean="0">
                    <a:solidFill>
                      <a:srgbClr val="00B050"/>
                    </a:solidFill>
                  </a:rPr>
                  <a:t>CID</a:t>
                </a:r>
                <a:endParaRPr lang="fr-FR" b="1" dirty="0">
                  <a:solidFill>
                    <a:srgbClr val="00B050"/>
                  </a:solidFill>
                </a:endParaRPr>
              </a:p>
              <a:p>
                <a:r>
                  <a:rPr lang="fr-FR" dirty="0"/>
                  <a:t>ECD</a:t>
                </a:r>
              </a:p>
              <a:p>
                <a:r>
                  <a:rPr lang="fr-FR" dirty="0"/>
                  <a:t>EAD</a:t>
                </a:r>
              </a:p>
              <a:p>
                <a:r>
                  <a:rPr lang="fr-FR" dirty="0" smtClean="0"/>
                  <a:t>UPVD</a:t>
                </a:r>
                <a:endParaRPr lang="fr-FR" dirty="0"/>
              </a:p>
              <a:p>
                <a:endParaRPr lang="fr-FR" dirty="0"/>
              </a:p>
            </p:txBody>
          </p:sp>
          <p:sp>
            <p:nvSpPr>
              <p:cNvPr id="14" name="Accolade fermante 13"/>
              <p:cNvSpPr/>
              <p:nvPr/>
            </p:nvSpPr>
            <p:spPr>
              <a:xfrm>
                <a:off x="1031966" y="2558253"/>
                <a:ext cx="156754" cy="1125157"/>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fr-FR"/>
              </a:p>
            </p:txBody>
          </p:sp>
          <p:sp>
            <p:nvSpPr>
              <p:cNvPr id="15" name="ZoneTexte 14"/>
              <p:cNvSpPr txBox="1"/>
              <p:nvPr/>
            </p:nvSpPr>
            <p:spPr>
              <a:xfrm>
                <a:off x="1332409" y="2555873"/>
                <a:ext cx="1614437" cy="1200329"/>
              </a:xfrm>
              <a:prstGeom prst="rect">
                <a:avLst/>
              </a:prstGeom>
              <a:noFill/>
            </p:spPr>
            <p:txBody>
              <a:bodyPr wrap="square" rtlCol="0">
                <a:spAutoFit/>
              </a:bodyPr>
              <a:lstStyle/>
              <a:p>
                <a:pPr algn="ctr"/>
                <a:r>
                  <a:rPr lang="fr-FR" sz="2400" b="1" dirty="0" smtClean="0">
                    <a:solidFill>
                      <a:schemeClr val="accent5">
                        <a:lumMod val="75000"/>
                      </a:schemeClr>
                    </a:solidFill>
                  </a:rPr>
                  <a:t>Nombre et types de fragments </a:t>
                </a:r>
                <a:endParaRPr lang="fr-FR" sz="2400" b="1" dirty="0">
                  <a:solidFill>
                    <a:schemeClr val="accent5">
                      <a:lumMod val="75000"/>
                    </a:schemeClr>
                  </a:solidFill>
                </a:endParaRPr>
              </a:p>
            </p:txBody>
          </p:sp>
        </p:grpSp>
        <p:sp>
          <p:nvSpPr>
            <p:cNvPr id="17" name="Rectangle 16"/>
            <p:cNvSpPr/>
            <p:nvPr/>
          </p:nvSpPr>
          <p:spPr>
            <a:xfrm>
              <a:off x="130631" y="1976229"/>
              <a:ext cx="3135084" cy="21646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1" name="Groupe 20"/>
          <p:cNvGrpSpPr/>
          <p:nvPr/>
        </p:nvGrpSpPr>
        <p:grpSpPr>
          <a:xfrm>
            <a:off x="3548835" y="4956392"/>
            <a:ext cx="1711234" cy="869311"/>
            <a:chOff x="3611878" y="3094184"/>
            <a:chExt cx="1711234" cy="869311"/>
          </a:xfrm>
        </p:grpSpPr>
        <p:sp>
          <p:nvSpPr>
            <p:cNvPr id="19" name="Flèche droite 18"/>
            <p:cNvSpPr/>
            <p:nvPr/>
          </p:nvSpPr>
          <p:spPr>
            <a:xfrm>
              <a:off x="3611878" y="3094184"/>
              <a:ext cx="1711234" cy="86931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p:cNvSpPr txBox="1"/>
            <p:nvPr/>
          </p:nvSpPr>
          <p:spPr>
            <a:xfrm>
              <a:off x="3673525" y="3344173"/>
              <a:ext cx="1373581" cy="369332"/>
            </a:xfrm>
            <a:prstGeom prst="rect">
              <a:avLst/>
            </a:prstGeom>
            <a:noFill/>
          </p:spPr>
          <p:txBody>
            <a:bodyPr wrap="none" rtlCol="0">
              <a:spAutoFit/>
            </a:bodyPr>
            <a:lstStyle/>
            <a:p>
              <a:r>
                <a:rPr lang="fr-FR" dirty="0" smtClean="0">
                  <a:solidFill>
                    <a:schemeClr val="bg1"/>
                  </a:solidFill>
                </a:rPr>
                <a:t>Analyse BDD</a:t>
              </a:r>
              <a:endParaRPr lang="fr-FR" dirty="0">
                <a:solidFill>
                  <a:schemeClr val="bg1"/>
                </a:solidFill>
              </a:endParaRPr>
            </a:p>
          </p:txBody>
        </p:sp>
      </p:grpSp>
      <p:sp>
        <p:nvSpPr>
          <p:cNvPr id="22" name="Rectangle 21"/>
          <p:cNvSpPr/>
          <p:nvPr/>
        </p:nvSpPr>
        <p:spPr>
          <a:xfrm>
            <a:off x="5473337" y="511237"/>
            <a:ext cx="6492240" cy="60332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p:cNvSpPr txBox="1"/>
          <p:nvPr/>
        </p:nvSpPr>
        <p:spPr>
          <a:xfrm>
            <a:off x="5538652" y="550426"/>
            <a:ext cx="2776786" cy="430887"/>
          </a:xfrm>
          <a:prstGeom prst="rect">
            <a:avLst/>
          </a:prstGeom>
          <a:noFill/>
        </p:spPr>
        <p:txBody>
          <a:bodyPr wrap="none" rtlCol="0">
            <a:spAutoFit/>
          </a:bodyPr>
          <a:lstStyle/>
          <a:p>
            <a:r>
              <a:rPr lang="fr-FR" sz="2200" b="1" dirty="0" smtClean="0">
                <a:solidFill>
                  <a:srgbClr val="FF0000"/>
                </a:solidFill>
              </a:rPr>
              <a:t>Compound </a:t>
            </a:r>
            <a:r>
              <a:rPr lang="fr-FR" sz="2200" b="1" dirty="0" err="1" smtClean="0">
                <a:solidFill>
                  <a:srgbClr val="FF0000"/>
                </a:solidFill>
              </a:rPr>
              <a:t>Discoverer</a:t>
            </a:r>
            <a:endParaRPr lang="fr-FR" sz="2200" b="1" dirty="0">
              <a:solidFill>
                <a:srgbClr val="FF0000"/>
              </a:solidFill>
            </a:endParaRPr>
          </a:p>
        </p:txBody>
      </p:sp>
      <p:pic>
        <p:nvPicPr>
          <p:cNvPr id="24" name="Image 23"/>
          <p:cNvPicPr>
            <a:picLocks noChangeAspect="1"/>
          </p:cNvPicPr>
          <p:nvPr/>
        </p:nvPicPr>
        <p:blipFill>
          <a:blip r:embed="rId3"/>
          <a:stretch>
            <a:fillRect/>
          </a:stretch>
        </p:blipFill>
        <p:spPr>
          <a:xfrm>
            <a:off x="5806438" y="1077076"/>
            <a:ext cx="5858693" cy="1683690"/>
          </a:xfrm>
          <a:prstGeom prst="rect">
            <a:avLst/>
          </a:prstGeom>
        </p:spPr>
      </p:pic>
      <p:sp>
        <p:nvSpPr>
          <p:cNvPr id="25" name="ZoneTexte 24"/>
          <p:cNvSpPr txBox="1"/>
          <p:nvPr/>
        </p:nvSpPr>
        <p:spPr>
          <a:xfrm>
            <a:off x="5728914" y="1300930"/>
            <a:ext cx="982000" cy="369332"/>
          </a:xfrm>
          <a:prstGeom prst="rect">
            <a:avLst/>
          </a:prstGeom>
          <a:solidFill>
            <a:schemeClr val="bg1"/>
          </a:solidFill>
          <a:ln>
            <a:solidFill>
              <a:schemeClr val="tx1"/>
            </a:solidFill>
          </a:ln>
        </p:spPr>
        <p:txBody>
          <a:bodyPr wrap="none" rtlCol="0">
            <a:spAutoFit/>
          </a:bodyPr>
          <a:lstStyle/>
          <a:p>
            <a:r>
              <a:rPr lang="fr-FR" b="1" dirty="0" err="1" smtClean="0"/>
              <a:t>mzcloud</a:t>
            </a:r>
            <a:endParaRPr lang="fr-FR" b="1" dirty="0"/>
          </a:p>
        </p:txBody>
      </p:sp>
      <p:sp>
        <p:nvSpPr>
          <p:cNvPr id="27" name="Flèche vers le bas 26"/>
          <p:cNvSpPr/>
          <p:nvPr/>
        </p:nvSpPr>
        <p:spPr>
          <a:xfrm>
            <a:off x="1901108" y="3412119"/>
            <a:ext cx="476331" cy="813553"/>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1" name="Groupe 30"/>
          <p:cNvGrpSpPr/>
          <p:nvPr/>
        </p:nvGrpSpPr>
        <p:grpSpPr>
          <a:xfrm>
            <a:off x="252899" y="1200162"/>
            <a:ext cx="3840480" cy="2017036"/>
            <a:chOff x="252899" y="1200162"/>
            <a:chExt cx="3840480" cy="2017036"/>
          </a:xfrm>
        </p:grpSpPr>
        <p:sp>
          <p:nvSpPr>
            <p:cNvPr id="26" name="Rectangle 25"/>
            <p:cNvSpPr/>
            <p:nvPr/>
          </p:nvSpPr>
          <p:spPr>
            <a:xfrm>
              <a:off x="252899" y="1200162"/>
              <a:ext cx="3840480" cy="20170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ZoneTexte 27"/>
            <p:cNvSpPr txBox="1"/>
            <p:nvPr/>
          </p:nvSpPr>
          <p:spPr>
            <a:xfrm>
              <a:off x="376977" y="1239375"/>
              <a:ext cx="3645613" cy="430887"/>
            </a:xfrm>
            <a:prstGeom prst="rect">
              <a:avLst/>
            </a:prstGeom>
            <a:solidFill>
              <a:schemeClr val="bg1"/>
            </a:solidFill>
          </p:spPr>
          <p:txBody>
            <a:bodyPr wrap="none" rtlCol="0">
              <a:spAutoFit/>
            </a:bodyPr>
            <a:lstStyle/>
            <a:p>
              <a:r>
                <a:rPr lang="fr-FR" sz="2200" dirty="0" smtClean="0"/>
                <a:t>Mélange molécules inconnues</a:t>
              </a:r>
              <a:endParaRPr lang="fr-FR" sz="2200" dirty="0"/>
            </a:p>
          </p:txBody>
        </p:sp>
        <p:sp>
          <p:nvSpPr>
            <p:cNvPr id="29" name="ZoneTexte 28"/>
            <p:cNvSpPr txBox="1"/>
            <p:nvPr/>
          </p:nvSpPr>
          <p:spPr>
            <a:xfrm>
              <a:off x="1154234" y="1837436"/>
              <a:ext cx="1988814" cy="923330"/>
            </a:xfrm>
            <a:prstGeom prst="rect">
              <a:avLst/>
            </a:prstGeom>
            <a:noFill/>
          </p:spPr>
          <p:txBody>
            <a:bodyPr wrap="none" rtlCol="0">
              <a:spAutoFit/>
            </a:bodyPr>
            <a:lstStyle/>
            <a:p>
              <a:pPr algn="ctr"/>
              <a:r>
                <a:rPr lang="fr-FR" b="1" dirty="0" smtClean="0"/>
                <a:t>LC-HRMS : </a:t>
              </a:r>
            </a:p>
            <a:p>
              <a:pPr algn="ctr"/>
              <a:r>
                <a:rPr lang="fr-FR" dirty="0" smtClean="0">
                  <a:sym typeface="Wingdings" panose="05000000000000000000" pitchFamily="2" charset="2"/>
                </a:rPr>
                <a:t> </a:t>
              </a:r>
              <a:r>
                <a:rPr lang="fr-FR" dirty="0" smtClean="0"/>
                <a:t>Tr</a:t>
              </a:r>
            </a:p>
            <a:p>
              <a:pPr algn="ctr"/>
              <a:r>
                <a:rPr lang="fr-FR" dirty="0" smtClean="0">
                  <a:sym typeface="Wingdings" panose="05000000000000000000" pitchFamily="2" charset="2"/>
                </a:rPr>
                <a:t> </a:t>
              </a:r>
              <a:r>
                <a:rPr lang="fr-FR" dirty="0" smtClean="0"/>
                <a:t>Formules brutes</a:t>
              </a:r>
              <a:endParaRPr lang="fr-FR" dirty="0"/>
            </a:p>
          </p:txBody>
        </p:sp>
      </p:grpSp>
      <p:sp>
        <p:nvSpPr>
          <p:cNvPr id="32" name="ZoneTexte 31"/>
          <p:cNvSpPr txBox="1"/>
          <p:nvPr/>
        </p:nvSpPr>
        <p:spPr>
          <a:xfrm>
            <a:off x="1321331" y="3402772"/>
            <a:ext cx="1654620" cy="369332"/>
          </a:xfrm>
          <a:prstGeom prst="rect">
            <a:avLst/>
          </a:prstGeom>
          <a:solidFill>
            <a:schemeClr val="accent1"/>
          </a:solidFill>
        </p:spPr>
        <p:txBody>
          <a:bodyPr wrap="none" rtlCol="0">
            <a:spAutoFit/>
          </a:bodyPr>
          <a:lstStyle/>
          <a:p>
            <a:r>
              <a:rPr lang="fr-FR" dirty="0" smtClean="0">
                <a:solidFill>
                  <a:schemeClr val="bg1"/>
                </a:solidFill>
              </a:rPr>
              <a:t>MS/MS ou MS</a:t>
            </a:r>
            <a:r>
              <a:rPr lang="fr-FR" baseline="30000" dirty="0" smtClean="0">
                <a:solidFill>
                  <a:schemeClr val="bg1"/>
                </a:solidFill>
              </a:rPr>
              <a:t>n</a:t>
            </a:r>
            <a:endParaRPr lang="fr-FR" baseline="30000" dirty="0">
              <a:solidFill>
                <a:schemeClr val="bg1"/>
              </a:solidFill>
            </a:endParaRPr>
          </a:p>
        </p:txBody>
      </p:sp>
      <p:pic>
        <p:nvPicPr>
          <p:cNvPr id="33" name="Image 32"/>
          <p:cNvPicPr>
            <a:picLocks noChangeAspect="1"/>
          </p:cNvPicPr>
          <p:nvPr/>
        </p:nvPicPr>
        <p:blipFill>
          <a:blip r:embed="rId4"/>
          <a:stretch>
            <a:fillRect/>
          </a:stretch>
        </p:blipFill>
        <p:spPr>
          <a:xfrm>
            <a:off x="6308706" y="3206696"/>
            <a:ext cx="5127173" cy="3104689"/>
          </a:xfrm>
          <a:prstGeom prst="rect">
            <a:avLst/>
          </a:prstGeom>
        </p:spPr>
      </p:pic>
      <p:sp>
        <p:nvSpPr>
          <p:cNvPr id="34" name="ZoneTexte 33"/>
          <p:cNvSpPr txBox="1"/>
          <p:nvPr/>
        </p:nvSpPr>
        <p:spPr>
          <a:xfrm>
            <a:off x="5802513" y="3232800"/>
            <a:ext cx="904415" cy="369332"/>
          </a:xfrm>
          <a:prstGeom prst="rect">
            <a:avLst/>
          </a:prstGeom>
          <a:solidFill>
            <a:schemeClr val="bg1"/>
          </a:solidFill>
          <a:ln>
            <a:solidFill>
              <a:schemeClr val="tx1"/>
            </a:solidFill>
          </a:ln>
        </p:spPr>
        <p:txBody>
          <a:bodyPr wrap="none" rtlCol="0">
            <a:spAutoFit/>
          </a:bodyPr>
          <a:lstStyle/>
          <a:p>
            <a:r>
              <a:rPr lang="fr-FR" b="1" dirty="0" err="1" smtClean="0"/>
              <a:t>mzlogic</a:t>
            </a:r>
            <a:endParaRPr lang="fr-FR" b="1" dirty="0"/>
          </a:p>
        </p:txBody>
      </p:sp>
      <p:sp>
        <p:nvSpPr>
          <p:cNvPr id="36" name="ZoneTexte 35"/>
          <p:cNvSpPr txBox="1"/>
          <p:nvPr/>
        </p:nvSpPr>
        <p:spPr>
          <a:xfrm>
            <a:off x="5703989" y="6107046"/>
            <a:ext cx="1209434" cy="369332"/>
          </a:xfrm>
          <a:prstGeom prst="rect">
            <a:avLst/>
          </a:prstGeom>
          <a:solidFill>
            <a:schemeClr val="bg1"/>
          </a:solidFill>
          <a:ln>
            <a:solidFill>
              <a:schemeClr val="tx1"/>
            </a:solidFill>
          </a:ln>
        </p:spPr>
        <p:txBody>
          <a:bodyPr wrap="none" rtlCol="0">
            <a:spAutoFit/>
          </a:bodyPr>
          <a:lstStyle/>
          <a:p>
            <a:r>
              <a:rPr lang="fr-FR" b="1" dirty="0" err="1" smtClean="0"/>
              <a:t>fishscoring</a:t>
            </a:r>
            <a:endParaRPr lang="fr-FR" b="1" dirty="0"/>
          </a:p>
        </p:txBody>
      </p:sp>
      <p:pic>
        <p:nvPicPr>
          <p:cNvPr id="37" name="Imag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21123" y="618105"/>
            <a:ext cx="1829098" cy="376271"/>
          </a:xfrm>
          <a:prstGeom prst="rect">
            <a:avLst/>
          </a:prstGeom>
        </p:spPr>
      </p:pic>
      <p:sp>
        <p:nvSpPr>
          <p:cNvPr id="38" name="ZoneTexte 37"/>
          <p:cNvSpPr txBox="1"/>
          <p:nvPr/>
        </p:nvSpPr>
        <p:spPr>
          <a:xfrm>
            <a:off x="156069" y="130659"/>
            <a:ext cx="5198346"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3. Analyse structurale de petites molécules</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07699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2" grpId="0" animBg="1"/>
      <p:bldP spid="34" grpId="0" animBg="1"/>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469203" y="1073068"/>
            <a:ext cx="5816016" cy="4524315"/>
          </a:xfrm>
          <a:prstGeom prst="rect">
            <a:avLst/>
          </a:prstGeom>
          <a:noFill/>
        </p:spPr>
        <p:txBody>
          <a:bodyPr wrap="none" rtlCol="0">
            <a:spAutoFit/>
          </a:bodyPr>
          <a:lstStyle/>
          <a:p>
            <a:pPr algn="ctr"/>
            <a:endParaRPr lang="fr-FR" sz="2400" dirty="0"/>
          </a:p>
          <a:p>
            <a:pPr marL="342900" indent="-342900" algn="ctr">
              <a:buAutoNum type="arabicPeriod"/>
            </a:pPr>
            <a:r>
              <a:rPr lang="fr-FR" sz="2400" dirty="0" smtClean="0"/>
              <a:t>La spectrométrie de masse à l’ILV</a:t>
            </a:r>
          </a:p>
          <a:p>
            <a:pPr marL="342900" indent="-342900" algn="ctr">
              <a:buAutoNum type="arabicPeriod"/>
            </a:pPr>
            <a:endParaRPr lang="fr-FR" sz="2400" dirty="0" smtClean="0"/>
          </a:p>
          <a:p>
            <a:pPr marL="342900" indent="-342900" algn="ctr">
              <a:buAutoNum type="arabicPeriod"/>
            </a:pPr>
            <a:r>
              <a:rPr lang="fr-FR" sz="2400" dirty="0" smtClean="0"/>
              <a:t>Sources et innovations</a:t>
            </a:r>
          </a:p>
          <a:p>
            <a:pPr marL="342900" indent="-342900" algn="ctr">
              <a:buAutoNum type="arabicPeriod"/>
            </a:pPr>
            <a:endParaRPr lang="fr-FR" sz="2400" dirty="0" smtClean="0"/>
          </a:p>
          <a:p>
            <a:pPr marL="342900" indent="-342900" algn="ctr">
              <a:buAutoNum type="arabicPeriod"/>
            </a:pPr>
            <a:r>
              <a:rPr lang="fr-FR" sz="2400" dirty="0" smtClean="0"/>
              <a:t>Analyses structurales de petites molécules</a:t>
            </a:r>
          </a:p>
          <a:p>
            <a:pPr marL="342900" indent="-342900" algn="ctr">
              <a:buAutoNum type="arabicPeriod"/>
            </a:pPr>
            <a:endParaRPr lang="fr-FR" sz="2400" dirty="0" smtClean="0"/>
          </a:p>
          <a:p>
            <a:pPr marL="342900" indent="-342900" algn="ctr">
              <a:buAutoNum type="arabicPeriod"/>
            </a:pPr>
            <a:r>
              <a:rPr lang="fr-FR" sz="2400" dirty="0" smtClean="0"/>
              <a:t>Couplage SFC-MS</a:t>
            </a:r>
          </a:p>
          <a:p>
            <a:pPr marL="342900" indent="-342900" algn="ctr">
              <a:buAutoNum type="arabicPeriod"/>
            </a:pPr>
            <a:endParaRPr lang="fr-FR" sz="2400" dirty="0" smtClean="0"/>
          </a:p>
          <a:p>
            <a:pPr marL="342900" indent="-342900" algn="ctr">
              <a:buAutoNum type="arabicPeriod"/>
            </a:pPr>
            <a:r>
              <a:rPr lang="fr-FR" sz="2400" dirty="0" smtClean="0"/>
              <a:t>Consortium </a:t>
            </a:r>
            <a:r>
              <a:rPr lang="fr-FR" sz="2400" dirty="0" err="1" smtClean="0"/>
              <a:t>Smacs</a:t>
            </a:r>
            <a:endParaRPr lang="fr-FR" sz="2400" dirty="0" smtClean="0"/>
          </a:p>
          <a:p>
            <a:pPr marL="342900" indent="-342900" algn="ctr">
              <a:buAutoNum type="arabicPeriod"/>
            </a:pPr>
            <a:endParaRPr lang="fr-FR" sz="2400" dirty="0" smtClean="0"/>
          </a:p>
          <a:p>
            <a:pPr marL="342900" indent="-342900" algn="ctr">
              <a:buAutoNum type="arabicPeriod"/>
            </a:pPr>
            <a:r>
              <a:rPr lang="fr-FR" sz="2400" dirty="0" smtClean="0"/>
              <a:t>Conclusion </a:t>
            </a:r>
            <a:endParaRPr lang="fr-FR" sz="2400" dirty="0"/>
          </a:p>
        </p:txBody>
      </p:sp>
    </p:spTree>
    <p:extLst>
      <p:ext uri="{BB962C8B-B14F-4D97-AF65-F5344CB8AC3E}">
        <p14:creationId xmlns:p14="http://schemas.microsoft.com/office/powerpoint/2010/main" val="37724995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64793" y="716260"/>
            <a:ext cx="3405484"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IMS/MS : mobilité ionique/MS</a:t>
            </a:r>
          </a:p>
        </p:txBody>
      </p:sp>
      <p:grpSp>
        <p:nvGrpSpPr>
          <p:cNvPr id="29" name="Groupe 28"/>
          <p:cNvGrpSpPr/>
          <p:nvPr/>
        </p:nvGrpSpPr>
        <p:grpSpPr>
          <a:xfrm>
            <a:off x="206464" y="1239030"/>
            <a:ext cx="11738017" cy="2250383"/>
            <a:chOff x="224970" y="1184918"/>
            <a:chExt cx="11738017" cy="2250383"/>
          </a:xfrm>
        </p:grpSpPr>
        <p:grpSp>
          <p:nvGrpSpPr>
            <p:cNvPr id="10" name="Groupe 9"/>
            <p:cNvGrpSpPr/>
            <p:nvPr/>
          </p:nvGrpSpPr>
          <p:grpSpPr>
            <a:xfrm>
              <a:off x="224970" y="1184918"/>
              <a:ext cx="7511143" cy="2250383"/>
              <a:chOff x="1541416" y="4442468"/>
              <a:chExt cx="7511143" cy="2250383"/>
            </a:xfrm>
          </p:grpSpPr>
          <p:pic>
            <p:nvPicPr>
              <p:cNvPr id="3" name="Image 2"/>
              <p:cNvPicPr>
                <a:picLocks noChangeAspect="1"/>
              </p:cNvPicPr>
              <p:nvPr/>
            </p:nvPicPr>
            <p:blipFill rotWithShape="1">
              <a:blip r:embed="rId3">
                <a:extLst>
                  <a:ext uri="{28A0092B-C50C-407E-A947-70E740481C1C}">
                    <a14:useLocalDpi xmlns:a14="http://schemas.microsoft.com/office/drawing/2010/main" val="0"/>
                  </a:ext>
                </a:extLst>
              </a:blip>
              <a:srcRect l="1198" t="2683" r="1926" b="3277"/>
              <a:stretch/>
            </p:blipFill>
            <p:spPr>
              <a:xfrm>
                <a:off x="1541416" y="4442468"/>
                <a:ext cx="7511143" cy="1881051"/>
              </a:xfrm>
              <a:prstGeom prst="rect">
                <a:avLst/>
              </a:prstGeom>
            </p:spPr>
          </p:pic>
          <p:pic>
            <p:nvPicPr>
              <p:cNvPr id="8" name="Image 7"/>
              <p:cNvPicPr>
                <a:picLocks noChangeAspect="1"/>
              </p:cNvPicPr>
              <p:nvPr/>
            </p:nvPicPr>
            <p:blipFill>
              <a:blip r:embed="rId4"/>
              <a:stretch>
                <a:fillRect/>
              </a:stretch>
            </p:blipFill>
            <p:spPr>
              <a:xfrm>
                <a:off x="3231288" y="6384360"/>
                <a:ext cx="295275" cy="247650"/>
              </a:xfrm>
              <a:prstGeom prst="rect">
                <a:avLst/>
              </a:prstGeom>
            </p:spPr>
          </p:pic>
          <p:sp>
            <p:nvSpPr>
              <p:cNvPr id="9" name="ZoneTexte 8"/>
              <p:cNvSpPr txBox="1"/>
              <p:nvPr/>
            </p:nvSpPr>
            <p:spPr>
              <a:xfrm>
                <a:off x="3584710" y="6323519"/>
                <a:ext cx="1292405" cy="369332"/>
              </a:xfrm>
              <a:prstGeom prst="rect">
                <a:avLst/>
              </a:prstGeom>
              <a:noFill/>
            </p:spPr>
            <p:txBody>
              <a:bodyPr wrap="none" rtlCol="0">
                <a:spAutoFit/>
              </a:bodyPr>
              <a:lstStyle/>
              <a:p>
                <a:r>
                  <a:rPr lang="fr-FR" dirty="0" smtClean="0"/>
                  <a:t>Gaz vecteur</a:t>
                </a:r>
                <a:endParaRPr lang="fr-FR" dirty="0"/>
              </a:p>
            </p:txBody>
          </p:sp>
        </p:grpSp>
        <p:grpSp>
          <p:nvGrpSpPr>
            <p:cNvPr id="26" name="Groupe 25"/>
            <p:cNvGrpSpPr/>
            <p:nvPr/>
          </p:nvGrpSpPr>
          <p:grpSpPr>
            <a:xfrm>
              <a:off x="7794260" y="1526329"/>
              <a:ext cx="4168727" cy="1648930"/>
              <a:chOff x="7883550" y="1133151"/>
              <a:chExt cx="4168727" cy="1648930"/>
            </a:xfrm>
          </p:grpSpPr>
          <p:pic>
            <p:nvPicPr>
              <p:cNvPr id="11" name="Image 10"/>
              <p:cNvPicPr>
                <a:picLocks noChangeAspect="1"/>
              </p:cNvPicPr>
              <p:nvPr/>
            </p:nvPicPr>
            <p:blipFill>
              <a:blip r:embed="rId5"/>
              <a:stretch>
                <a:fillRect/>
              </a:stretch>
            </p:blipFill>
            <p:spPr>
              <a:xfrm>
                <a:off x="9160736" y="1687149"/>
                <a:ext cx="1133475" cy="714375"/>
              </a:xfrm>
              <a:prstGeom prst="rect">
                <a:avLst/>
              </a:prstGeom>
            </p:spPr>
          </p:pic>
          <p:cxnSp>
            <p:nvCxnSpPr>
              <p:cNvPr id="15" name="Connecteur droit avec flèche 14"/>
              <p:cNvCxnSpPr/>
              <p:nvPr/>
            </p:nvCxnSpPr>
            <p:spPr>
              <a:xfrm>
                <a:off x="8961120" y="1491258"/>
                <a:ext cx="326571" cy="3506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H="1">
                <a:off x="10232980" y="1491258"/>
                <a:ext cx="374061" cy="2639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flipV="1">
                <a:off x="10202091" y="2247117"/>
                <a:ext cx="374607" cy="1544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10446136" y="1180668"/>
                <a:ext cx="853823" cy="369332"/>
              </a:xfrm>
              <a:prstGeom prst="rect">
                <a:avLst/>
              </a:prstGeom>
              <a:noFill/>
            </p:spPr>
            <p:txBody>
              <a:bodyPr wrap="none" rtlCol="0">
                <a:spAutoFit/>
              </a:bodyPr>
              <a:lstStyle/>
              <a:p>
                <a:r>
                  <a:rPr lang="fr-FR" dirty="0" smtClean="0"/>
                  <a:t>Vitesse</a:t>
                </a:r>
                <a:endParaRPr lang="fr-FR" dirty="0"/>
              </a:p>
            </p:txBody>
          </p:sp>
          <p:sp>
            <p:nvSpPr>
              <p:cNvPr id="23" name="ZoneTexte 22"/>
              <p:cNvSpPr txBox="1"/>
              <p:nvPr/>
            </p:nvSpPr>
            <p:spPr>
              <a:xfrm>
                <a:off x="10202091" y="2412749"/>
                <a:ext cx="1850186" cy="369332"/>
              </a:xfrm>
              <a:prstGeom prst="rect">
                <a:avLst/>
              </a:prstGeom>
              <a:noFill/>
            </p:spPr>
            <p:txBody>
              <a:bodyPr wrap="none" rtlCol="0">
                <a:spAutoFit/>
              </a:bodyPr>
              <a:lstStyle/>
              <a:p>
                <a:r>
                  <a:rPr lang="fr-FR" dirty="0" smtClean="0"/>
                  <a:t>Champ </a:t>
                </a:r>
                <a:r>
                  <a:rPr lang="fr-FR" dirty="0" err="1" smtClean="0"/>
                  <a:t>electrique</a:t>
                </a:r>
                <a:endParaRPr lang="fr-FR" dirty="0"/>
              </a:p>
            </p:txBody>
          </p:sp>
          <p:sp>
            <p:nvSpPr>
              <p:cNvPr id="25" name="ZoneTexte 24"/>
              <p:cNvSpPr txBox="1"/>
              <p:nvPr/>
            </p:nvSpPr>
            <p:spPr>
              <a:xfrm>
                <a:off x="7883550" y="1133151"/>
                <a:ext cx="2252861" cy="369332"/>
              </a:xfrm>
              <a:prstGeom prst="rect">
                <a:avLst/>
              </a:prstGeom>
              <a:noFill/>
            </p:spPr>
            <p:txBody>
              <a:bodyPr wrap="none" rtlCol="0">
                <a:spAutoFit/>
              </a:bodyPr>
              <a:lstStyle/>
              <a:p>
                <a:r>
                  <a:rPr lang="fr-FR" dirty="0" smtClean="0"/>
                  <a:t>Constante de mobilité</a:t>
                </a:r>
                <a:endParaRPr lang="fr-FR" dirty="0"/>
              </a:p>
            </p:txBody>
          </p:sp>
        </p:grpSp>
      </p:grpSp>
      <p:sp>
        <p:nvSpPr>
          <p:cNvPr id="27" name="ZoneTexte 26"/>
          <p:cNvSpPr txBox="1"/>
          <p:nvPr/>
        </p:nvSpPr>
        <p:spPr>
          <a:xfrm>
            <a:off x="186481" y="3832295"/>
            <a:ext cx="4255396" cy="1477328"/>
          </a:xfrm>
          <a:prstGeom prst="rect">
            <a:avLst/>
          </a:prstGeom>
          <a:noFill/>
        </p:spPr>
        <p:txBody>
          <a:bodyPr wrap="none" rtlCol="0">
            <a:spAutoFit/>
          </a:bodyPr>
          <a:lstStyle/>
          <a:p>
            <a:pPr marL="285750" indent="-285750">
              <a:buFont typeface="Arial" panose="020B0604020202020204" pitchFamily="34" charset="0"/>
              <a:buChar char="•"/>
            </a:pPr>
            <a:r>
              <a:rPr lang="fr-FR" b="1" dirty="0" smtClean="0"/>
              <a:t>Mesure de CCS en phase gazeuse</a:t>
            </a:r>
          </a:p>
          <a:p>
            <a:endParaRPr lang="fr-FR" dirty="0"/>
          </a:p>
          <a:p>
            <a:r>
              <a:rPr lang="fr-FR" dirty="0" smtClean="0"/>
              <a:t>_Plusieurs modèles de calculs</a:t>
            </a:r>
          </a:p>
          <a:p>
            <a:endParaRPr lang="fr-FR" dirty="0"/>
          </a:p>
          <a:p>
            <a:r>
              <a:rPr lang="fr-FR" dirty="0" smtClean="0"/>
              <a:t>_Correspondance phase gazeuse/solution ?</a:t>
            </a:r>
            <a:endParaRPr lang="fr-FR" dirty="0"/>
          </a:p>
        </p:txBody>
      </p:sp>
      <p:sp>
        <p:nvSpPr>
          <p:cNvPr id="28" name="Rectangle 27"/>
          <p:cNvSpPr/>
          <p:nvPr/>
        </p:nvSpPr>
        <p:spPr>
          <a:xfrm>
            <a:off x="156069" y="5370464"/>
            <a:ext cx="3762103" cy="461665"/>
          </a:xfrm>
          <a:prstGeom prst="rect">
            <a:avLst/>
          </a:prstGeom>
        </p:spPr>
        <p:txBody>
          <a:bodyPr wrap="square">
            <a:spAutoFit/>
          </a:bodyPr>
          <a:lstStyle/>
          <a:p>
            <a:r>
              <a:rPr lang="en-US" sz="1200" dirty="0" err="1"/>
              <a:t>Gabelica</a:t>
            </a:r>
            <a:r>
              <a:rPr lang="en-US" sz="1200" dirty="0"/>
              <a:t>, V., &amp; </a:t>
            </a:r>
            <a:r>
              <a:rPr lang="en-US" sz="1200" dirty="0" err="1"/>
              <a:t>Marklund</a:t>
            </a:r>
            <a:r>
              <a:rPr lang="en-US" sz="1200" dirty="0"/>
              <a:t>, </a:t>
            </a:r>
            <a:r>
              <a:rPr lang="en-US" sz="1200" dirty="0" smtClean="0"/>
              <a:t>E., </a:t>
            </a:r>
            <a:r>
              <a:rPr lang="en-US" sz="1200" i="1" dirty="0" smtClean="0"/>
              <a:t>Current </a:t>
            </a:r>
            <a:r>
              <a:rPr lang="en-US" sz="1200" i="1" dirty="0"/>
              <a:t>opinion in chemical biology</a:t>
            </a:r>
            <a:r>
              <a:rPr lang="en-US" sz="1200" dirty="0"/>
              <a:t>, </a:t>
            </a:r>
            <a:r>
              <a:rPr lang="en-US" sz="1200" i="1" dirty="0"/>
              <a:t>42</a:t>
            </a:r>
            <a:r>
              <a:rPr lang="en-US" sz="1200" dirty="0"/>
              <a:t>, </a:t>
            </a:r>
            <a:r>
              <a:rPr lang="en-US" sz="1200" dirty="0" smtClean="0"/>
              <a:t>51-59 (2018)</a:t>
            </a:r>
            <a:endParaRPr lang="en-US" sz="1200" dirty="0"/>
          </a:p>
        </p:txBody>
      </p:sp>
      <p:sp>
        <p:nvSpPr>
          <p:cNvPr id="30" name="ZoneTexte 29"/>
          <p:cNvSpPr txBox="1"/>
          <p:nvPr/>
        </p:nvSpPr>
        <p:spPr>
          <a:xfrm>
            <a:off x="3848215" y="716260"/>
            <a:ext cx="2981265" cy="369332"/>
          </a:xfrm>
          <a:prstGeom prst="rect">
            <a:avLst/>
          </a:prstGeom>
          <a:noFill/>
        </p:spPr>
        <p:txBody>
          <a:bodyPr wrap="none" rtlCol="0">
            <a:spAutoFit/>
          </a:bodyPr>
          <a:lstStyle/>
          <a:p>
            <a:r>
              <a:rPr lang="fr-FR" dirty="0" smtClean="0">
                <a:sym typeface="Wingdings" panose="05000000000000000000" pitchFamily="2" charset="2"/>
              </a:rPr>
              <a:t> Séparation post-ionisation</a:t>
            </a:r>
            <a:endParaRPr lang="fr-FR" dirty="0"/>
          </a:p>
        </p:txBody>
      </p:sp>
      <p:grpSp>
        <p:nvGrpSpPr>
          <p:cNvPr id="33" name="Groupe 32"/>
          <p:cNvGrpSpPr/>
          <p:nvPr/>
        </p:nvGrpSpPr>
        <p:grpSpPr>
          <a:xfrm>
            <a:off x="4732317" y="3800455"/>
            <a:ext cx="2798806" cy="2605742"/>
            <a:chOff x="4995454" y="3791098"/>
            <a:chExt cx="2798806" cy="2605742"/>
          </a:xfrm>
        </p:grpSpPr>
        <p:pic>
          <p:nvPicPr>
            <p:cNvPr id="31" name="Image 30"/>
            <p:cNvPicPr>
              <a:picLocks noChangeAspect="1"/>
            </p:cNvPicPr>
            <p:nvPr/>
          </p:nvPicPr>
          <p:blipFill>
            <a:blip r:embed="rId6"/>
            <a:stretch>
              <a:fillRect/>
            </a:stretch>
          </p:blipFill>
          <p:spPr>
            <a:xfrm>
              <a:off x="5086389" y="4160429"/>
              <a:ext cx="2707871" cy="2236411"/>
            </a:xfrm>
            <a:prstGeom prst="rect">
              <a:avLst/>
            </a:prstGeom>
          </p:spPr>
        </p:pic>
        <p:sp>
          <p:nvSpPr>
            <p:cNvPr id="32" name="Rectangle 31"/>
            <p:cNvSpPr/>
            <p:nvPr/>
          </p:nvSpPr>
          <p:spPr>
            <a:xfrm>
              <a:off x="4995454" y="3791098"/>
              <a:ext cx="2602444" cy="369332"/>
            </a:xfrm>
            <a:prstGeom prst="rect">
              <a:avLst/>
            </a:prstGeom>
          </p:spPr>
          <p:txBody>
            <a:bodyPr wrap="none">
              <a:spAutoFit/>
            </a:bodyPr>
            <a:lstStyle/>
            <a:p>
              <a:pPr marL="285750" indent="-285750">
                <a:buFont typeface="Arial" panose="020B0604020202020204" pitchFamily="34" charset="0"/>
                <a:buChar char="•"/>
              </a:pPr>
              <a:r>
                <a:rPr lang="fr-FR" b="1" dirty="0" smtClean="0"/>
                <a:t>Séparation d’isomères</a:t>
              </a:r>
              <a:endParaRPr lang="fr-FR" b="1" dirty="0"/>
            </a:p>
          </p:txBody>
        </p:sp>
      </p:grpSp>
      <p:sp>
        <p:nvSpPr>
          <p:cNvPr id="34" name="Rectangle 33"/>
          <p:cNvSpPr/>
          <p:nvPr/>
        </p:nvSpPr>
        <p:spPr>
          <a:xfrm>
            <a:off x="4507004" y="6365357"/>
            <a:ext cx="3635034" cy="276999"/>
          </a:xfrm>
          <a:prstGeom prst="rect">
            <a:avLst/>
          </a:prstGeom>
        </p:spPr>
        <p:txBody>
          <a:bodyPr wrap="none">
            <a:spAutoFit/>
          </a:bodyPr>
          <a:lstStyle/>
          <a:p>
            <a:r>
              <a:rPr lang="fr-FR" sz="1200" dirty="0" smtClean="0"/>
              <a:t>A. P</a:t>
            </a:r>
            <a:r>
              <a:rPr lang="fr-FR" sz="1200" dirty="0"/>
              <a:t>. </a:t>
            </a:r>
            <a:r>
              <a:rPr lang="fr-FR" sz="1200" dirty="0" smtClean="0"/>
              <a:t>Bowman. Et al., J</a:t>
            </a:r>
            <a:r>
              <a:rPr lang="fr-FR" sz="1200" dirty="0"/>
              <a:t>. Am. Soc. Mass </a:t>
            </a:r>
            <a:r>
              <a:rPr lang="fr-FR" sz="1200" dirty="0" err="1"/>
              <a:t>Spectrom</a:t>
            </a:r>
            <a:r>
              <a:rPr lang="fr-FR" sz="1200" dirty="0"/>
              <a:t>. (</a:t>
            </a:r>
            <a:r>
              <a:rPr lang="fr-FR" sz="1200" dirty="0" smtClean="0"/>
              <a:t>2017)</a:t>
            </a:r>
            <a:endParaRPr lang="fr-FR" sz="1200" dirty="0"/>
          </a:p>
        </p:txBody>
      </p:sp>
      <p:sp>
        <p:nvSpPr>
          <p:cNvPr id="36" name="Rectangle 35"/>
          <p:cNvSpPr/>
          <p:nvPr/>
        </p:nvSpPr>
        <p:spPr>
          <a:xfrm>
            <a:off x="8797724" y="3764595"/>
            <a:ext cx="2229585" cy="369332"/>
          </a:xfrm>
          <a:prstGeom prst="rect">
            <a:avLst/>
          </a:prstGeom>
        </p:spPr>
        <p:txBody>
          <a:bodyPr wrap="none">
            <a:spAutoFit/>
          </a:bodyPr>
          <a:lstStyle/>
          <a:p>
            <a:pPr marL="285750" indent="-285750">
              <a:buFont typeface="Arial" panose="020B0604020202020204" pitchFamily="34" charset="0"/>
              <a:buChar char="•"/>
            </a:pPr>
            <a:r>
              <a:rPr lang="fr-FR" b="1" dirty="0" smtClean="0"/>
              <a:t>Filtrage de spectre</a:t>
            </a:r>
            <a:endParaRPr lang="fr-FR" b="1" dirty="0"/>
          </a:p>
        </p:txBody>
      </p:sp>
      <p:sp>
        <p:nvSpPr>
          <p:cNvPr id="37" name="ZoneTexte 36"/>
          <p:cNvSpPr txBox="1"/>
          <p:nvPr/>
        </p:nvSpPr>
        <p:spPr>
          <a:xfrm>
            <a:off x="156069" y="130659"/>
            <a:ext cx="5198346"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3. Analyse structurale de petites molécules</a:t>
            </a:r>
            <a:endParaRPr lang="fr-FR" sz="2200" b="1" dirty="0">
              <a:solidFill>
                <a:srgbClr val="002060"/>
              </a:solidFill>
              <a:effectLst>
                <a:outerShdw blurRad="38100" dist="38100" dir="2700000" algn="tl">
                  <a:srgbClr val="000000">
                    <a:alpha val="43137"/>
                  </a:srgbClr>
                </a:outerShdw>
              </a:effectLst>
            </a:endParaRPr>
          </a:p>
        </p:txBody>
      </p:sp>
      <p:pic>
        <p:nvPicPr>
          <p:cNvPr id="2" name="Image 1"/>
          <p:cNvPicPr>
            <a:picLocks noChangeAspect="1"/>
          </p:cNvPicPr>
          <p:nvPr/>
        </p:nvPicPr>
        <p:blipFill>
          <a:blip r:embed="rId7"/>
          <a:stretch>
            <a:fillRect/>
          </a:stretch>
        </p:blipFill>
        <p:spPr>
          <a:xfrm>
            <a:off x="8687838" y="4154370"/>
            <a:ext cx="2943363" cy="1989196"/>
          </a:xfrm>
          <a:prstGeom prst="rect">
            <a:avLst/>
          </a:prstGeom>
        </p:spPr>
      </p:pic>
      <p:sp>
        <p:nvSpPr>
          <p:cNvPr id="5" name="ZoneTexte 4"/>
          <p:cNvSpPr txBox="1"/>
          <p:nvPr/>
        </p:nvSpPr>
        <p:spPr>
          <a:xfrm>
            <a:off x="8522592" y="6166844"/>
            <a:ext cx="3731250" cy="461665"/>
          </a:xfrm>
          <a:prstGeom prst="rect">
            <a:avLst/>
          </a:prstGeom>
          <a:noFill/>
        </p:spPr>
        <p:txBody>
          <a:bodyPr wrap="square" rtlCol="0">
            <a:spAutoFit/>
          </a:bodyPr>
          <a:lstStyle/>
          <a:p>
            <a:r>
              <a:rPr lang="en-US" sz="1200" dirty="0"/>
              <a:t>V. </a:t>
            </a:r>
            <a:r>
              <a:rPr lang="en-US" sz="1200" dirty="0" err="1"/>
              <a:t>Gabelica</a:t>
            </a:r>
            <a:r>
              <a:rPr lang="en-US" sz="1200" dirty="0"/>
              <a:t>., Ion Mobility -Mass Spectrometry: An Overview, Fundamentals and </a:t>
            </a:r>
            <a:r>
              <a:rPr lang="en-US" sz="1200" dirty="0" smtClean="0"/>
              <a:t>Applications, pp.1-2, (</a:t>
            </a:r>
            <a:r>
              <a:rPr lang="en-US" sz="1200" dirty="0"/>
              <a:t>2021) </a:t>
            </a:r>
            <a:endParaRPr lang="fr-FR" sz="1200" dirty="0"/>
          </a:p>
        </p:txBody>
      </p:sp>
      <p:sp>
        <p:nvSpPr>
          <p:cNvPr id="39" name="Rectangle 38"/>
          <p:cNvSpPr/>
          <p:nvPr/>
        </p:nvSpPr>
        <p:spPr>
          <a:xfrm>
            <a:off x="8020621" y="2935811"/>
            <a:ext cx="266420" cy="276999"/>
          </a:xfrm>
          <a:prstGeom prst="rect">
            <a:avLst/>
          </a:prstGeom>
        </p:spPr>
        <p:txBody>
          <a:bodyPr wrap="none">
            <a:spAutoFit/>
          </a:bodyPr>
          <a:lstStyle/>
          <a:p>
            <a:r>
              <a:rPr lang="fr-FR" sz="1200" dirty="0" smtClean="0"/>
              <a:t>C</a:t>
            </a:r>
            <a:endParaRPr lang="fr-FR" sz="1200" dirty="0"/>
          </a:p>
        </p:txBody>
      </p:sp>
    </p:spTree>
    <p:extLst>
      <p:ext uri="{BB962C8B-B14F-4D97-AF65-F5344CB8AC3E}">
        <p14:creationId xmlns:p14="http://schemas.microsoft.com/office/powerpoint/2010/main" val="87335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p:bldP spid="28" grpId="0"/>
      <p:bldP spid="30" grpId="0"/>
      <p:bldP spid="34" grpId="0"/>
      <p:bldP spid="36" grpId="0"/>
      <p:bldP spid="5" grpId="0"/>
      <p:bldP spid="3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 11"/>
          <p:cNvPicPr>
            <a:picLocks noChangeAspect="1"/>
          </p:cNvPicPr>
          <p:nvPr/>
        </p:nvPicPr>
        <p:blipFill>
          <a:blip r:embed="rId3"/>
          <a:stretch>
            <a:fillRect/>
          </a:stretch>
        </p:blipFill>
        <p:spPr>
          <a:xfrm>
            <a:off x="891046" y="4146486"/>
            <a:ext cx="3287254" cy="2319768"/>
          </a:xfrm>
          <a:prstGeom prst="rect">
            <a:avLst/>
          </a:prstGeom>
        </p:spPr>
      </p:pic>
      <p:grpSp>
        <p:nvGrpSpPr>
          <p:cNvPr id="14" name="Groupe 13"/>
          <p:cNvGrpSpPr/>
          <p:nvPr/>
        </p:nvGrpSpPr>
        <p:grpSpPr>
          <a:xfrm>
            <a:off x="383046" y="900719"/>
            <a:ext cx="4009999" cy="2917644"/>
            <a:chOff x="719890" y="1133285"/>
            <a:chExt cx="4009999" cy="2917644"/>
          </a:xfrm>
        </p:grpSpPr>
        <p:pic>
          <p:nvPicPr>
            <p:cNvPr id="10" name="Imag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5316" y="1133285"/>
              <a:ext cx="3784573" cy="2840861"/>
            </a:xfrm>
            <a:prstGeom prst="rect">
              <a:avLst/>
            </a:prstGeom>
          </p:spPr>
        </p:pic>
        <p:sp>
          <p:nvSpPr>
            <p:cNvPr id="13" name="Rectangle 12"/>
            <p:cNvSpPr/>
            <p:nvPr/>
          </p:nvSpPr>
          <p:spPr>
            <a:xfrm>
              <a:off x="719890" y="1538191"/>
              <a:ext cx="832999" cy="2512738"/>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5" name="ZoneTexte 14"/>
          <p:cNvSpPr txBox="1"/>
          <p:nvPr/>
        </p:nvSpPr>
        <p:spPr>
          <a:xfrm>
            <a:off x="6544512" y="1027424"/>
            <a:ext cx="4182221" cy="1631216"/>
          </a:xfrm>
          <a:prstGeom prst="rect">
            <a:avLst/>
          </a:prstGeom>
          <a:solidFill>
            <a:schemeClr val="accent1">
              <a:lumMod val="20000"/>
              <a:lumOff val="80000"/>
            </a:schemeClr>
          </a:solidFill>
          <a:ln>
            <a:solidFill>
              <a:srgbClr val="00B050"/>
            </a:solidFill>
          </a:ln>
        </p:spPr>
        <p:txBody>
          <a:bodyPr wrap="square" rtlCol="0">
            <a:spAutoFit/>
          </a:bodyPr>
          <a:lstStyle/>
          <a:p>
            <a:r>
              <a:rPr lang="fr-FR" sz="2000" b="1" dirty="0" smtClean="0">
                <a:solidFill>
                  <a:srgbClr val="00B050"/>
                </a:solidFill>
              </a:rPr>
              <a:t>✓ </a:t>
            </a:r>
            <a:r>
              <a:rPr lang="fr-FR" sz="2000" dirty="0" smtClean="0"/>
              <a:t>faible viscosité </a:t>
            </a:r>
            <a:r>
              <a:rPr lang="fr-FR" sz="2000" dirty="0" smtClean="0">
                <a:sym typeface="Wingdings" panose="05000000000000000000" pitchFamily="2" charset="2"/>
              </a:rPr>
              <a:t> rapidité</a:t>
            </a:r>
            <a:endParaRPr lang="fr-FR" sz="2000" dirty="0" smtClean="0"/>
          </a:p>
          <a:p>
            <a:r>
              <a:rPr lang="fr-FR" sz="2000" b="1" dirty="0">
                <a:solidFill>
                  <a:srgbClr val="00B050"/>
                </a:solidFill>
              </a:rPr>
              <a:t>✓ </a:t>
            </a:r>
            <a:r>
              <a:rPr lang="fr-FR" sz="2000" dirty="0" smtClean="0"/>
              <a:t>efficacité et sélectivité ++</a:t>
            </a:r>
          </a:p>
          <a:p>
            <a:r>
              <a:rPr lang="fr-FR" sz="2000" b="1" dirty="0">
                <a:solidFill>
                  <a:srgbClr val="00B050"/>
                </a:solidFill>
              </a:rPr>
              <a:t>✓ </a:t>
            </a:r>
            <a:r>
              <a:rPr lang="fr-FR" sz="2000" dirty="0" smtClean="0"/>
              <a:t>Durable</a:t>
            </a:r>
            <a:endParaRPr lang="fr-FR" sz="2000" dirty="0"/>
          </a:p>
          <a:p>
            <a:r>
              <a:rPr lang="fr-FR" sz="2000" b="1" dirty="0" smtClean="0">
                <a:solidFill>
                  <a:srgbClr val="00B050"/>
                </a:solidFill>
              </a:rPr>
              <a:t>✓ </a:t>
            </a:r>
            <a:r>
              <a:rPr lang="fr-FR" sz="2000" dirty="0" smtClean="0"/>
              <a:t>ajout de modificateurs dans la PM</a:t>
            </a:r>
          </a:p>
          <a:p>
            <a:r>
              <a:rPr lang="fr-FR" sz="2000" b="1" dirty="0">
                <a:solidFill>
                  <a:srgbClr val="00B050"/>
                </a:solidFill>
              </a:rPr>
              <a:t>✓ </a:t>
            </a:r>
            <a:r>
              <a:rPr lang="fr-FR" sz="2000" dirty="0"/>
              <a:t>Compatible MS (ESI, APPI, APCI</a:t>
            </a:r>
            <a:r>
              <a:rPr lang="fr-FR" sz="2000" dirty="0" smtClean="0"/>
              <a:t>)</a:t>
            </a:r>
            <a:endParaRPr lang="fr-FR" sz="2000" dirty="0"/>
          </a:p>
        </p:txBody>
      </p:sp>
      <p:sp>
        <p:nvSpPr>
          <p:cNvPr id="46" name="ZoneTexte 45"/>
          <p:cNvSpPr txBox="1"/>
          <p:nvPr/>
        </p:nvSpPr>
        <p:spPr>
          <a:xfrm>
            <a:off x="255322" y="60097"/>
            <a:ext cx="2491131"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4</a:t>
            </a:r>
            <a:r>
              <a:rPr lang="fr-FR" sz="2200" b="1" dirty="0" smtClean="0">
                <a:solidFill>
                  <a:srgbClr val="002060"/>
                </a:solidFill>
                <a:effectLst>
                  <a:outerShdw blurRad="38100" dist="38100" dir="2700000" algn="tl">
                    <a:srgbClr val="000000">
                      <a:alpha val="43137"/>
                    </a:srgbClr>
                  </a:outerShdw>
                </a:effectLst>
              </a:rPr>
              <a:t>. Couplage SFC-MS</a:t>
            </a:r>
            <a:endParaRPr lang="fr-FR" sz="2200" b="1" dirty="0">
              <a:solidFill>
                <a:srgbClr val="002060"/>
              </a:solidFill>
              <a:effectLst>
                <a:outerShdw blurRad="38100" dist="38100" dir="2700000" algn="tl">
                  <a:srgbClr val="000000">
                    <a:alpha val="43137"/>
                  </a:srgbClr>
                </a:outerShdw>
              </a:effectLst>
            </a:endParaRPr>
          </a:p>
        </p:txBody>
      </p:sp>
      <p:pic>
        <p:nvPicPr>
          <p:cNvPr id="49" name="Image 48"/>
          <p:cNvPicPr>
            <a:picLocks noChangeAspect="1"/>
          </p:cNvPicPr>
          <p:nvPr/>
        </p:nvPicPr>
        <p:blipFill>
          <a:blip r:embed="rId5"/>
          <a:stretch>
            <a:fillRect/>
          </a:stretch>
        </p:blipFill>
        <p:spPr>
          <a:xfrm>
            <a:off x="5626159" y="4044546"/>
            <a:ext cx="6304103" cy="2326113"/>
          </a:xfrm>
          <a:prstGeom prst="rect">
            <a:avLst/>
          </a:prstGeom>
          <a:ln>
            <a:solidFill>
              <a:schemeClr val="tx1"/>
            </a:solidFill>
          </a:ln>
        </p:spPr>
      </p:pic>
      <p:sp>
        <p:nvSpPr>
          <p:cNvPr id="45" name="ZoneTexte 44"/>
          <p:cNvSpPr txBox="1"/>
          <p:nvPr/>
        </p:nvSpPr>
        <p:spPr>
          <a:xfrm>
            <a:off x="5028985" y="3839426"/>
            <a:ext cx="1629827" cy="646331"/>
          </a:xfrm>
          <a:prstGeom prst="rect">
            <a:avLst/>
          </a:prstGeom>
          <a:solidFill>
            <a:schemeClr val="bg1"/>
          </a:solidFill>
          <a:ln>
            <a:solidFill>
              <a:schemeClr val="tx1"/>
            </a:solidFill>
          </a:ln>
        </p:spPr>
        <p:txBody>
          <a:bodyPr wrap="square" rtlCol="0">
            <a:spAutoFit/>
          </a:bodyPr>
          <a:lstStyle/>
          <a:p>
            <a:r>
              <a:rPr lang="fr-FR" dirty="0" smtClean="0"/>
              <a:t>Technologie UPLC-SFC-MS</a:t>
            </a:r>
            <a:endParaRPr lang="fr-FR" dirty="0"/>
          </a:p>
        </p:txBody>
      </p:sp>
    </p:spTree>
    <p:extLst>
      <p:ext uri="{BB962C8B-B14F-4D97-AF65-F5344CB8AC3E}">
        <p14:creationId xmlns:p14="http://schemas.microsoft.com/office/powerpoint/2010/main" val="3048382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5816791" y="1092566"/>
            <a:ext cx="5599225" cy="369332"/>
          </a:xfrm>
          <a:prstGeom prst="rect">
            <a:avLst/>
          </a:prstGeom>
          <a:noFill/>
        </p:spPr>
        <p:txBody>
          <a:bodyPr wrap="none" rtlCol="0">
            <a:spAutoFit/>
          </a:bodyPr>
          <a:lstStyle/>
          <a:p>
            <a:pPr marL="285750" indent="-285750">
              <a:buFont typeface="Arial" panose="020B0604020202020204" pitchFamily="34" charset="0"/>
              <a:buChar char="•"/>
            </a:pPr>
            <a:r>
              <a:rPr lang="fr-FR" dirty="0" smtClean="0"/>
              <a:t>Identification des composés dans des absolus de fleurs</a:t>
            </a:r>
            <a:endParaRPr lang="fr-FR" dirty="0"/>
          </a:p>
        </p:txBody>
      </p:sp>
      <p:pic>
        <p:nvPicPr>
          <p:cNvPr id="5" name="Image 4"/>
          <p:cNvPicPr>
            <a:picLocks noChangeAspect="1"/>
          </p:cNvPicPr>
          <p:nvPr/>
        </p:nvPicPr>
        <p:blipFill>
          <a:blip r:embed="rId3"/>
          <a:stretch>
            <a:fillRect/>
          </a:stretch>
        </p:blipFill>
        <p:spPr>
          <a:xfrm>
            <a:off x="5816791" y="1655226"/>
            <a:ext cx="6111896" cy="3481459"/>
          </a:xfrm>
          <a:prstGeom prst="rect">
            <a:avLst/>
          </a:prstGeom>
        </p:spPr>
      </p:pic>
      <p:sp>
        <p:nvSpPr>
          <p:cNvPr id="7" name="Rectangle 6"/>
          <p:cNvSpPr/>
          <p:nvPr/>
        </p:nvSpPr>
        <p:spPr>
          <a:xfrm>
            <a:off x="6088018" y="6326190"/>
            <a:ext cx="5056769" cy="369332"/>
          </a:xfrm>
          <a:prstGeom prst="rect">
            <a:avLst/>
          </a:prstGeom>
        </p:spPr>
        <p:txBody>
          <a:bodyPr wrap="none">
            <a:spAutoFit/>
          </a:bodyPr>
          <a:lstStyle/>
          <a:p>
            <a:r>
              <a:rPr lang="fr-FR" dirty="0" smtClean="0">
                <a:sym typeface="Wingdings" panose="05000000000000000000" pitchFamily="2" charset="2"/>
              </a:rPr>
              <a:t> </a:t>
            </a:r>
            <a:r>
              <a:rPr lang="fr-FR" dirty="0" smtClean="0"/>
              <a:t>Non </a:t>
            </a:r>
            <a:r>
              <a:rPr lang="fr-FR" dirty="0"/>
              <a:t>volatile et </a:t>
            </a:r>
            <a:r>
              <a:rPr lang="fr-FR" dirty="0" smtClean="0"/>
              <a:t>semi-volatile identifiés en SFC-MS</a:t>
            </a:r>
            <a:endParaRPr lang="fr-FR" dirty="0"/>
          </a:p>
        </p:txBody>
      </p:sp>
      <p:sp>
        <p:nvSpPr>
          <p:cNvPr id="8" name="ZoneTexte 7"/>
          <p:cNvSpPr txBox="1"/>
          <p:nvPr/>
        </p:nvSpPr>
        <p:spPr>
          <a:xfrm>
            <a:off x="255322" y="615981"/>
            <a:ext cx="4895058" cy="369332"/>
          </a:xfrm>
          <a:prstGeom prst="rect">
            <a:avLst/>
          </a:prstGeom>
          <a:noFill/>
        </p:spPr>
        <p:txBody>
          <a:bodyPr wrap="none" rtlCol="0">
            <a:spAutoFit/>
          </a:bodyPr>
          <a:lstStyle/>
          <a:p>
            <a:r>
              <a:rPr lang="fr-FR" b="1" dirty="0" smtClean="0"/>
              <a:t>Exemples d’applications de la SFC et de la SFC-MS</a:t>
            </a:r>
            <a:endParaRPr lang="fr-FR" b="1" dirty="0"/>
          </a:p>
        </p:txBody>
      </p:sp>
      <p:sp>
        <p:nvSpPr>
          <p:cNvPr id="11" name="ZoneTexte 10"/>
          <p:cNvSpPr txBox="1"/>
          <p:nvPr/>
        </p:nvSpPr>
        <p:spPr>
          <a:xfrm>
            <a:off x="603653" y="1020845"/>
            <a:ext cx="3001656" cy="369332"/>
          </a:xfrm>
          <a:prstGeom prst="rect">
            <a:avLst/>
          </a:prstGeom>
          <a:noFill/>
        </p:spPr>
        <p:txBody>
          <a:bodyPr wrap="none" rtlCol="0">
            <a:spAutoFit/>
          </a:bodyPr>
          <a:lstStyle/>
          <a:p>
            <a:pPr marL="285750" indent="-285750">
              <a:buFont typeface="Arial" panose="020B0604020202020204" pitchFamily="34" charset="0"/>
              <a:buChar char="•"/>
            </a:pPr>
            <a:r>
              <a:rPr lang="fr-FR" dirty="0" smtClean="0"/>
              <a:t>Séparation d’énantiomères</a:t>
            </a:r>
            <a:endParaRPr lang="fr-FR" dirty="0"/>
          </a:p>
        </p:txBody>
      </p:sp>
      <p:grpSp>
        <p:nvGrpSpPr>
          <p:cNvPr id="16" name="Groupe 15"/>
          <p:cNvGrpSpPr/>
          <p:nvPr/>
        </p:nvGrpSpPr>
        <p:grpSpPr>
          <a:xfrm>
            <a:off x="490809" y="2401799"/>
            <a:ext cx="3409405" cy="1629629"/>
            <a:chOff x="209005" y="1479331"/>
            <a:chExt cx="3409405" cy="1629629"/>
          </a:xfrm>
        </p:grpSpPr>
        <p:pic>
          <p:nvPicPr>
            <p:cNvPr id="12" name="Image 11"/>
            <p:cNvPicPr>
              <a:picLocks noChangeAspect="1"/>
            </p:cNvPicPr>
            <p:nvPr/>
          </p:nvPicPr>
          <p:blipFill rotWithShape="1">
            <a:blip r:embed="rId4"/>
            <a:srcRect b="61262"/>
            <a:stretch/>
          </p:blipFill>
          <p:spPr>
            <a:xfrm>
              <a:off x="209005" y="1479331"/>
              <a:ext cx="3409405" cy="1629629"/>
            </a:xfrm>
            <a:prstGeom prst="rect">
              <a:avLst/>
            </a:prstGeom>
          </p:spPr>
        </p:pic>
        <p:pic>
          <p:nvPicPr>
            <p:cNvPr id="15" name="Image 14"/>
            <p:cNvPicPr>
              <a:picLocks noChangeAspect="1"/>
            </p:cNvPicPr>
            <p:nvPr/>
          </p:nvPicPr>
          <p:blipFill rotWithShape="1">
            <a:blip r:embed="rId4"/>
            <a:srcRect l="26564" t="38219" r="42018" b="43771"/>
            <a:stretch/>
          </p:blipFill>
          <p:spPr>
            <a:xfrm>
              <a:off x="515981" y="1557626"/>
              <a:ext cx="783772" cy="554374"/>
            </a:xfrm>
            <a:prstGeom prst="rect">
              <a:avLst/>
            </a:prstGeom>
          </p:spPr>
        </p:pic>
      </p:grpSp>
      <p:grpSp>
        <p:nvGrpSpPr>
          <p:cNvPr id="18" name="Groupe 17"/>
          <p:cNvGrpSpPr/>
          <p:nvPr/>
        </p:nvGrpSpPr>
        <p:grpSpPr>
          <a:xfrm>
            <a:off x="472866" y="3993799"/>
            <a:ext cx="3990975" cy="2098238"/>
            <a:chOff x="231597" y="3166093"/>
            <a:chExt cx="3990975" cy="2098238"/>
          </a:xfrm>
        </p:grpSpPr>
        <p:pic>
          <p:nvPicPr>
            <p:cNvPr id="13" name="Image 12"/>
            <p:cNvPicPr>
              <a:picLocks noChangeAspect="1"/>
            </p:cNvPicPr>
            <p:nvPr/>
          </p:nvPicPr>
          <p:blipFill rotWithShape="1">
            <a:blip r:embed="rId5"/>
            <a:srcRect b="50161"/>
            <a:stretch/>
          </p:blipFill>
          <p:spPr>
            <a:xfrm>
              <a:off x="231597" y="3166093"/>
              <a:ext cx="3990975" cy="2098238"/>
            </a:xfrm>
            <a:prstGeom prst="rect">
              <a:avLst/>
            </a:prstGeom>
          </p:spPr>
        </p:pic>
        <p:pic>
          <p:nvPicPr>
            <p:cNvPr id="17" name="Image 16"/>
            <p:cNvPicPr>
              <a:picLocks noChangeAspect="1"/>
            </p:cNvPicPr>
            <p:nvPr/>
          </p:nvPicPr>
          <p:blipFill rotWithShape="1">
            <a:blip r:embed="rId5"/>
            <a:srcRect l="20341" t="49572" r="16161" b="18470"/>
            <a:stretch/>
          </p:blipFill>
          <p:spPr>
            <a:xfrm>
              <a:off x="1508352" y="3318237"/>
              <a:ext cx="1475718" cy="783499"/>
            </a:xfrm>
            <a:prstGeom prst="rect">
              <a:avLst/>
            </a:prstGeom>
          </p:spPr>
        </p:pic>
      </p:grpSp>
      <p:sp>
        <p:nvSpPr>
          <p:cNvPr id="19" name="ZoneTexte 18"/>
          <p:cNvSpPr txBox="1"/>
          <p:nvPr/>
        </p:nvSpPr>
        <p:spPr>
          <a:xfrm>
            <a:off x="295566" y="6326190"/>
            <a:ext cx="4593950" cy="369332"/>
          </a:xfrm>
          <a:prstGeom prst="rect">
            <a:avLst/>
          </a:prstGeom>
          <a:noFill/>
        </p:spPr>
        <p:txBody>
          <a:bodyPr wrap="none" rtlCol="0">
            <a:spAutoFit/>
          </a:bodyPr>
          <a:lstStyle/>
          <a:p>
            <a:r>
              <a:rPr lang="fr-FR" dirty="0" smtClean="0">
                <a:sym typeface="Wingdings" panose="05000000000000000000" pitchFamily="2" charset="2"/>
              </a:rPr>
              <a:t> </a:t>
            </a:r>
            <a:r>
              <a:rPr lang="fr-FR" dirty="0" smtClean="0"/>
              <a:t>Optimisation temps d’analyse et sélectivité</a:t>
            </a:r>
            <a:endParaRPr lang="fr-FR" dirty="0"/>
          </a:p>
        </p:txBody>
      </p:sp>
      <p:pic>
        <p:nvPicPr>
          <p:cNvPr id="20" name="Image 19"/>
          <p:cNvPicPr>
            <a:picLocks noChangeAspect="1"/>
          </p:cNvPicPr>
          <p:nvPr/>
        </p:nvPicPr>
        <p:blipFill rotWithShape="1">
          <a:blip r:embed="rId6"/>
          <a:srcRect b="47080"/>
          <a:stretch/>
        </p:blipFill>
        <p:spPr>
          <a:xfrm>
            <a:off x="613413" y="1496731"/>
            <a:ext cx="2121852" cy="851153"/>
          </a:xfrm>
          <a:prstGeom prst="rect">
            <a:avLst/>
          </a:prstGeom>
        </p:spPr>
      </p:pic>
      <p:pic>
        <p:nvPicPr>
          <p:cNvPr id="21" name="Image 20"/>
          <p:cNvPicPr>
            <a:picLocks noChangeAspect="1"/>
          </p:cNvPicPr>
          <p:nvPr/>
        </p:nvPicPr>
        <p:blipFill rotWithShape="1">
          <a:blip r:embed="rId6"/>
          <a:srcRect t="50260" r="40241"/>
          <a:stretch/>
        </p:blipFill>
        <p:spPr>
          <a:xfrm>
            <a:off x="2758358" y="1547880"/>
            <a:ext cx="1267995" cy="800004"/>
          </a:xfrm>
          <a:prstGeom prst="rect">
            <a:avLst/>
          </a:prstGeom>
        </p:spPr>
      </p:pic>
      <p:sp>
        <p:nvSpPr>
          <p:cNvPr id="22" name="Rectangle 21"/>
          <p:cNvSpPr/>
          <p:nvPr/>
        </p:nvSpPr>
        <p:spPr>
          <a:xfrm>
            <a:off x="295566" y="6013659"/>
            <a:ext cx="4345577" cy="276999"/>
          </a:xfrm>
          <a:prstGeom prst="rect">
            <a:avLst/>
          </a:prstGeom>
        </p:spPr>
        <p:txBody>
          <a:bodyPr wrap="square">
            <a:spAutoFit/>
          </a:bodyPr>
          <a:lstStyle/>
          <a:p>
            <a:r>
              <a:rPr lang="en-US" sz="1200" dirty="0" err="1"/>
              <a:t>Macaudiere</a:t>
            </a:r>
            <a:r>
              <a:rPr lang="en-US" sz="1200" dirty="0"/>
              <a:t>, P</a:t>
            </a:r>
            <a:r>
              <a:rPr lang="en-US" sz="1200" dirty="0" smtClean="0"/>
              <a:t>. et al., (1989</a:t>
            </a:r>
            <a:r>
              <a:rPr lang="en-US" sz="1200" dirty="0"/>
              <a:t>). </a:t>
            </a:r>
            <a:r>
              <a:rPr lang="en-US" sz="1200" i="1" dirty="0" smtClean="0"/>
              <a:t>J. </a:t>
            </a:r>
            <a:r>
              <a:rPr lang="en-US" sz="1200" i="1" dirty="0"/>
              <a:t>of </a:t>
            </a:r>
            <a:r>
              <a:rPr lang="en-US" sz="1200" i="1" dirty="0" err="1" smtClean="0"/>
              <a:t>chrom</a:t>
            </a:r>
            <a:r>
              <a:rPr lang="en-US" sz="1200" i="1" dirty="0" smtClean="0"/>
              <a:t>. </a:t>
            </a:r>
            <a:r>
              <a:rPr lang="en-US" sz="1200" i="1" dirty="0"/>
              <a:t>science</a:t>
            </a:r>
            <a:r>
              <a:rPr lang="en-US" sz="1200" dirty="0"/>
              <a:t>, </a:t>
            </a:r>
            <a:r>
              <a:rPr lang="en-US" sz="1200" i="1" dirty="0"/>
              <a:t>27</a:t>
            </a:r>
            <a:r>
              <a:rPr lang="en-US" sz="1200" dirty="0"/>
              <a:t>(10), 583-591.</a:t>
            </a:r>
          </a:p>
        </p:txBody>
      </p:sp>
      <p:sp>
        <p:nvSpPr>
          <p:cNvPr id="23" name="Rectangle 22"/>
          <p:cNvSpPr/>
          <p:nvPr/>
        </p:nvSpPr>
        <p:spPr>
          <a:xfrm>
            <a:off x="5816791" y="5245028"/>
            <a:ext cx="4646024" cy="276999"/>
          </a:xfrm>
          <a:prstGeom prst="rect">
            <a:avLst/>
          </a:prstGeom>
        </p:spPr>
        <p:txBody>
          <a:bodyPr wrap="square">
            <a:spAutoFit/>
          </a:bodyPr>
          <a:lstStyle/>
          <a:p>
            <a:r>
              <a:rPr lang="en-US" sz="1200" dirty="0" err="1"/>
              <a:t>Santerre</a:t>
            </a:r>
            <a:r>
              <a:rPr lang="en-US" sz="1200" dirty="0"/>
              <a:t>, C., </a:t>
            </a:r>
            <a:r>
              <a:rPr lang="en-US" sz="1200" dirty="0" err="1"/>
              <a:t>Vallet</a:t>
            </a:r>
            <a:r>
              <a:rPr lang="en-US" sz="1200" dirty="0"/>
              <a:t>, N., &amp; </a:t>
            </a:r>
            <a:r>
              <a:rPr lang="en-US" sz="1200" dirty="0" err="1"/>
              <a:t>Touboul</a:t>
            </a:r>
            <a:r>
              <a:rPr lang="en-US" sz="1200" dirty="0"/>
              <a:t>, D. (2018). </a:t>
            </a:r>
            <a:r>
              <a:rPr lang="en-US" sz="1200" i="1" dirty="0" smtClean="0"/>
              <a:t>J. </a:t>
            </a:r>
            <a:r>
              <a:rPr lang="en-US" sz="1200" i="1" dirty="0"/>
              <a:t>of </a:t>
            </a:r>
            <a:r>
              <a:rPr lang="en-US" sz="1200" i="1" dirty="0" err="1" smtClean="0"/>
              <a:t>Chrom</a:t>
            </a:r>
            <a:r>
              <a:rPr lang="en-US" sz="1200" i="1" dirty="0" smtClean="0"/>
              <a:t>. </a:t>
            </a:r>
            <a:r>
              <a:rPr lang="en-US" sz="1200" i="1" dirty="0"/>
              <a:t>B</a:t>
            </a:r>
            <a:r>
              <a:rPr lang="en-US" sz="1200" dirty="0"/>
              <a:t>, </a:t>
            </a:r>
            <a:r>
              <a:rPr lang="en-US" sz="1200" i="1" dirty="0"/>
              <a:t>1092</a:t>
            </a:r>
            <a:r>
              <a:rPr lang="en-US" sz="1200" dirty="0"/>
              <a:t>, 1-6.</a:t>
            </a:r>
          </a:p>
        </p:txBody>
      </p:sp>
      <p:sp>
        <p:nvSpPr>
          <p:cNvPr id="24" name="ZoneTexte 23"/>
          <p:cNvSpPr txBox="1"/>
          <p:nvPr/>
        </p:nvSpPr>
        <p:spPr>
          <a:xfrm>
            <a:off x="5720269" y="5644327"/>
            <a:ext cx="4272901" cy="369332"/>
          </a:xfrm>
          <a:prstGeom prst="rect">
            <a:avLst/>
          </a:prstGeom>
          <a:noFill/>
        </p:spPr>
        <p:txBody>
          <a:bodyPr wrap="none" rtlCol="0">
            <a:spAutoFit/>
          </a:bodyPr>
          <a:lstStyle/>
          <a:p>
            <a:r>
              <a:rPr lang="fr-FR" dirty="0" smtClean="0"/>
              <a:t>Combiné aux analyses statistiques type ACP</a:t>
            </a:r>
            <a:endParaRPr lang="fr-FR" dirty="0"/>
          </a:p>
        </p:txBody>
      </p:sp>
      <p:sp>
        <p:nvSpPr>
          <p:cNvPr id="25" name="ZoneTexte 24"/>
          <p:cNvSpPr txBox="1"/>
          <p:nvPr/>
        </p:nvSpPr>
        <p:spPr>
          <a:xfrm>
            <a:off x="255322" y="60097"/>
            <a:ext cx="2491131" cy="430887"/>
          </a:xfrm>
          <a:prstGeom prst="rect">
            <a:avLst/>
          </a:prstGeom>
          <a:noFill/>
        </p:spPr>
        <p:txBody>
          <a:bodyPr wrap="none" rtlCol="0">
            <a:spAutoFit/>
          </a:bodyPr>
          <a:lstStyle/>
          <a:p>
            <a:r>
              <a:rPr lang="fr-FR" sz="2200" b="1" dirty="0">
                <a:solidFill>
                  <a:srgbClr val="002060"/>
                </a:solidFill>
                <a:effectLst>
                  <a:outerShdw blurRad="38100" dist="38100" dir="2700000" algn="tl">
                    <a:srgbClr val="000000">
                      <a:alpha val="43137"/>
                    </a:srgbClr>
                  </a:outerShdw>
                </a:effectLst>
              </a:rPr>
              <a:t>4</a:t>
            </a:r>
            <a:r>
              <a:rPr lang="fr-FR" sz="2200" b="1" dirty="0" smtClean="0">
                <a:solidFill>
                  <a:srgbClr val="002060"/>
                </a:solidFill>
                <a:effectLst>
                  <a:outerShdw blurRad="38100" dist="38100" dir="2700000" algn="tl">
                    <a:srgbClr val="000000">
                      <a:alpha val="43137"/>
                    </a:srgbClr>
                  </a:outerShdw>
                </a:effectLst>
              </a:rPr>
              <a:t>. Couplage SFC-MS</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80758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1" grpId="0"/>
      <p:bldP spid="19"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333830" y="395906"/>
            <a:ext cx="6925550" cy="369332"/>
          </a:xfrm>
          <a:prstGeom prst="rect">
            <a:avLst/>
          </a:prstGeom>
          <a:noFill/>
        </p:spPr>
        <p:txBody>
          <a:bodyPr wrap="none" rtlCol="0">
            <a:spAutoFit/>
          </a:bodyPr>
          <a:lstStyle/>
          <a:p>
            <a:r>
              <a:rPr lang="fr-FR" b="1" dirty="0" smtClean="0"/>
              <a:t>Consortium </a:t>
            </a:r>
            <a:r>
              <a:rPr lang="fr-FR" b="1" dirty="0" err="1" smtClean="0"/>
              <a:t>SMaCs</a:t>
            </a:r>
            <a:r>
              <a:rPr lang="fr-FR" b="1" dirty="0" smtClean="0"/>
              <a:t> : </a:t>
            </a:r>
            <a:r>
              <a:rPr lang="fr-FR" b="1" u="sng" dirty="0" smtClean="0"/>
              <a:t>S</a:t>
            </a:r>
            <a:r>
              <a:rPr lang="fr-FR" dirty="0" smtClean="0"/>
              <a:t>pectrométrie de </a:t>
            </a:r>
            <a:r>
              <a:rPr lang="fr-FR" b="1" u="sng" dirty="0" smtClean="0"/>
              <a:t>Ma</a:t>
            </a:r>
            <a:r>
              <a:rPr lang="fr-FR" dirty="0" smtClean="0"/>
              <a:t>sse pour la </a:t>
            </a:r>
            <a:r>
              <a:rPr lang="fr-FR" b="1" u="sng" dirty="0" smtClean="0"/>
              <a:t>C</a:t>
            </a:r>
            <a:r>
              <a:rPr lang="fr-FR" dirty="0" smtClean="0"/>
              <a:t>himie et la </a:t>
            </a:r>
            <a:r>
              <a:rPr lang="fr-FR" b="1" u="sng" dirty="0" smtClean="0"/>
              <a:t>S</a:t>
            </a:r>
            <a:r>
              <a:rPr lang="fr-FR" dirty="0" smtClean="0"/>
              <a:t>anté</a:t>
            </a:r>
            <a:endParaRPr lang="fr-FR" dirty="0"/>
          </a:p>
        </p:txBody>
      </p:sp>
      <p:pic>
        <p:nvPicPr>
          <p:cNvPr id="6" name="Image 5"/>
          <p:cNvPicPr>
            <a:picLocks noChangeAspect="1"/>
          </p:cNvPicPr>
          <p:nvPr/>
        </p:nvPicPr>
        <p:blipFill>
          <a:blip r:embed="rId3"/>
          <a:stretch>
            <a:fillRect/>
          </a:stretch>
        </p:blipFill>
        <p:spPr>
          <a:xfrm>
            <a:off x="8369871" y="325284"/>
            <a:ext cx="2972135" cy="1981423"/>
          </a:xfrm>
          <a:prstGeom prst="rect">
            <a:avLst/>
          </a:prstGeom>
        </p:spPr>
      </p:pic>
      <p:pic>
        <p:nvPicPr>
          <p:cNvPr id="9" name="Image 8"/>
          <p:cNvPicPr>
            <a:picLocks noChangeAspect="1"/>
          </p:cNvPicPr>
          <p:nvPr/>
        </p:nvPicPr>
        <p:blipFill>
          <a:blip r:embed="rId4"/>
          <a:stretch>
            <a:fillRect/>
          </a:stretch>
        </p:blipFill>
        <p:spPr>
          <a:xfrm>
            <a:off x="333830" y="2634789"/>
            <a:ext cx="5442082" cy="3635113"/>
          </a:xfrm>
          <a:prstGeom prst="rect">
            <a:avLst/>
          </a:prstGeom>
        </p:spPr>
      </p:pic>
      <p:sp>
        <p:nvSpPr>
          <p:cNvPr id="10" name="ZoneTexte 9"/>
          <p:cNvSpPr txBox="1"/>
          <p:nvPr/>
        </p:nvSpPr>
        <p:spPr>
          <a:xfrm>
            <a:off x="333830" y="946664"/>
            <a:ext cx="7266669" cy="369332"/>
          </a:xfrm>
          <a:prstGeom prst="rect">
            <a:avLst/>
          </a:prstGeom>
          <a:noFill/>
        </p:spPr>
        <p:txBody>
          <a:bodyPr wrap="none" rtlCol="0">
            <a:spAutoFit/>
          </a:bodyPr>
          <a:lstStyle/>
          <a:p>
            <a:r>
              <a:rPr lang="fr-FR" dirty="0" smtClean="0">
                <a:sym typeface="Wingdings" panose="05000000000000000000" pitchFamily="2" charset="2"/>
              </a:rPr>
              <a:t> </a:t>
            </a:r>
            <a:r>
              <a:rPr lang="fr-FR" dirty="0" smtClean="0"/>
              <a:t>Analyse MS de petites molécules pour la chimie et la santé à Paris-Saclay</a:t>
            </a:r>
            <a:endParaRPr lang="fr-FR" dirty="0"/>
          </a:p>
        </p:txBody>
      </p:sp>
      <p:sp>
        <p:nvSpPr>
          <p:cNvPr id="12" name="ZoneTexte 11"/>
          <p:cNvSpPr txBox="1"/>
          <p:nvPr/>
        </p:nvSpPr>
        <p:spPr>
          <a:xfrm>
            <a:off x="798285" y="1445175"/>
            <a:ext cx="4582537" cy="646331"/>
          </a:xfrm>
          <a:prstGeom prst="rect">
            <a:avLst/>
          </a:prstGeom>
          <a:noFill/>
        </p:spPr>
        <p:txBody>
          <a:bodyPr wrap="none" rtlCol="0">
            <a:spAutoFit/>
          </a:bodyPr>
          <a:lstStyle/>
          <a:p>
            <a:pPr marL="285750" indent="-285750">
              <a:buFont typeface="Arial" panose="020B0604020202020204" pitchFamily="34" charset="0"/>
              <a:buChar char="•"/>
            </a:pPr>
            <a:r>
              <a:rPr lang="fr-FR" dirty="0" smtClean="0"/>
              <a:t>Mise en commun des compétences </a:t>
            </a:r>
          </a:p>
          <a:p>
            <a:pPr marL="285750" indent="-285750">
              <a:buFont typeface="Arial" panose="020B0604020202020204" pitchFamily="34" charset="0"/>
              <a:buChar char="•"/>
            </a:pPr>
            <a:r>
              <a:rPr lang="fr-FR" dirty="0" smtClean="0"/>
              <a:t>Organisation des demandes d’équipements </a:t>
            </a:r>
            <a:endParaRPr lang="fr-FR" dirty="0"/>
          </a:p>
        </p:txBody>
      </p:sp>
      <p:sp>
        <p:nvSpPr>
          <p:cNvPr id="13" name="ZoneTexte 12"/>
          <p:cNvSpPr txBox="1"/>
          <p:nvPr/>
        </p:nvSpPr>
        <p:spPr>
          <a:xfrm>
            <a:off x="6565233" y="2839221"/>
            <a:ext cx="4282488" cy="923330"/>
          </a:xfrm>
          <a:prstGeom prst="rect">
            <a:avLst/>
          </a:prstGeom>
          <a:noFill/>
          <a:ln>
            <a:solidFill>
              <a:srgbClr val="00B050"/>
            </a:solidFill>
          </a:ln>
        </p:spPr>
        <p:txBody>
          <a:bodyPr wrap="square" rtlCol="0">
            <a:spAutoFit/>
          </a:bodyPr>
          <a:lstStyle/>
          <a:p>
            <a:pPr algn="ctr"/>
            <a:r>
              <a:rPr lang="fr-FR" b="1" dirty="0" smtClean="0"/>
              <a:t>Comité de pilotage (</a:t>
            </a:r>
            <a:r>
              <a:rPr lang="fr-FR" b="1" dirty="0" err="1" smtClean="0"/>
              <a:t>CoPil</a:t>
            </a:r>
            <a:r>
              <a:rPr lang="fr-FR" b="1" dirty="0" smtClean="0"/>
              <a:t>)</a:t>
            </a:r>
          </a:p>
          <a:p>
            <a:pPr algn="ctr"/>
            <a:r>
              <a:rPr lang="fr-FR" dirty="0" smtClean="0"/>
              <a:t>Décision et représentation devant les tutelles</a:t>
            </a:r>
          </a:p>
        </p:txBody>
      </p:sp>
      <p:sp>
        <p:nvSpPr>
          <p:cNvPr id="14" name="ZoneTexte 13"/>
          <p:cNvSpPr txBox="1"/>
          <p:nvPr/>
        </p:nvSpPr>
        <p:spPr>
          <a:xfrm>
            <a:off x="6565233" y="3933283"/>
            <a:ext cx="4282488" cy="923330"/>
          </a:xfrm>
          <a:prstGeom prst="rect">
            <a:avLst/>
          </a:prstGeom>
          <a:noFill/>
          <a:ln>
            <a:solidFill>
              <a:srgbClr val="00B050"/>
            </a:solidFill>
          </a:ln>
        </p:spPr>
        <p:txBody>
          <a:bodyPr wrap="square" rtlCol="0">
            <a:spAutoFit/>
          </a:bodyPr>
          <a:lstStyle/>
          <a:p>
            <a:pPr algn="ctr"/>
            <a:r>
              <a:rPr lang="fr-FR" b="1" dirty="0" smtClean="0"/>
              <a:t>Comité exécutif (</a:t>
            </a:r>
            <a:r>
              <a:rPr lang="fr-FR" b="1" dirty="0" err="1" smtClean="0"/>
              <a:t>ComEx</a:t>
            </a:r>
            <a:r>
              <a:rPr lang="fr-FR" b="1" dirty="0" smtClean="0"/>
              <a:t>)</a:t>
            </a:r>
          </a:p>
          <a:p>
            <a:pPr algn="ctr"/>
            <a:r>
              <a:rPr lang="fr-FR" dirty="0" smtClean="0"/>
              <a:t>Organisation d’actions scientifiques</a:t>
            </a:r>
          </a:p>
          <a:p>
            <a:pPr algn="ctr"/>
            <a:r>
              <a:rPr lang="fr-FR" dirty="0" smtClean="0"/>
              <a:t>Expertise et conseil </a:t>
            </a:r>
            <a:r>
              <a:rPr lang="fr-FR" dirty="0" err="1" smtClean="0"/>
              <a:t>CoPil</a:t>
            </a:r>
            <a:endParaRPr lang="fr-FR" dirty="0" smtClean="0"/>
          </a:p>
        </p:txBody>
      </p:sp>
      <p:sp>
        <p:nvSpPr>
          <p:cNvPr id="11" name="ZoneTexte 10"/>
          <p:cNvSpPr txBox="1"/>
          <p:nvPr/>
        </p:nvSpPr>
        <p:spPr>
          <a:xfrm>
            <a:off x="6565233" y="5027345"/>
            <a:ext cx="4282488" cy="646331"/>
          </a:xfrm>
          <a:prstGeom prst="rect">
            <a:avLst/>
          </a:prstGeom>
          <a:noFill/>
          <a:ln>
            <a:solidFill>
              <a:srgbClr val="00B050"/>
            </a:solidFill>
          </a:ln>
        </p:spPr>
        <p:txBody>
          <a:bodyPr wrap="square" rtlCol="0">
            <a:spAutoFit/>
          </a:bodyPr>
          <a:lstStyle/>
          <a:p>
            <a:pPr algn="ctr"/>
            <a:r>
              <a:rPr lang="fr-FR" b="1" dirty="0" smtClean="0"/>
              <a:t>Comité technique (</a:t>
            </a:r>
            <a:r>
              <a:rPr lang="fr-FR" b="1" dirty="0" err="1" smtClean="0"/>
              <a:t>CoTech</a:t>
            </a:r>
            <a:r>
              <a:rPr lang="fr-FR" b="1" dirty="0" smtClean="0"/>
              <a:t>)</a:t>
            </a:r>
          </a:p>
          <a:p>
            <a:pPr algn="ctr"/>
            <a:r>
              <a:rPr lang="fr-FR" dirty="0" smtClean="0"/>
              <a:t>Groupes de travail (maintenance, tarifs) </a:t>
            </a:r>
          </a:p>
        </p:txBody>
      </p:sp>
    </p:spTree>
    <p:extLst>
      <p:ext uri="{BB962C8B-B14F-4D97-AF65-F5344CB8AC3E}">
        <p14:creationId xmlns:p14="http://schemas.microsoft.com/office/powerpoint/2010/main" val="28882057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1426" y="1718747"/>
            <a:ext cx="10549674" cy="2693045"/>
          </a:xfrm>
          <a:prstGeom prst="rect">
            <a:avLst/>
          </a:prstGeom>
        </p:spPr>
        <p:txBody>
          <a:bodyPr wrap="square">
            <a:spAutoFit/>
          </a:bodyPr>
          <a:lstStyle/>
          <a:p>
            <a:r>
              <a:rPr lang="fr-FR" b="1" dirty="0" smtClean="0"/>
              <a:t>A l’ILV : spectromètre de masse performant mais obsolète depuis 1 an</a:t>
            </a:r>
          </a:p>
          <a:p>
            <a:endParaRPr lang="fr-FR" dirty="0"/>
          </a:p>
          <a:p>
            <a:pPr marL="285750" indent="-285750">
              <a:buFont typeface="Wingdings" panose="05000000000000000000" pitchFamily="2" charset="2"/>
              <a:buChar char="à"/>
            </a:pPr>
            <a:r>
              <a:rPr lang="fr-FR" sz="2500" dirty="0" smtClean="0">
                <a:solidFill>
                  <a:srgbClr val="0070C0"/>
                </a:solidFill>
                <a:sym typeface="Wingdings" panose="05000000000000000000" pitchFamily="2" charset="2"/>
              </a:rPr>
              <a:t>Réflexion commune à engager pour son remplacement :</a:t>
            </a:r>
            <a:r>
              <a:rPr lang="fr-FR" dirty="0" smtClean="0">
                <a:solidFill>
                  <a:srgbClr val="0070C0"/>
                </a:solidFill>
                <a:sym typeface="Wingdings" panose="05000000000000000000" pitchFamily="2" charset="2"/>
              </a:rPr>
              <a:t> </a:t>
            </a:r>
          </a:p>
          <a:p>
            <a:endParaRPr lang="fr-FR" dirty="0" smtClean="0">
              <a:sym typeface="Wingdings" panose="05000000000000000000" pitchFamily="2" charset="2"/>
            </a:endParaRPr>
          </a:p>
          <a:p>
            <a:r>
              <a:rPr lang="fr-FR" dirty="0" smtClean="0">
                <a:sym typeface="Wingdings" panose="05000000000000000000" pitchFamily="2" charset="2"/>
              </a:rPr>
              <a:t>_Spécificité technique d’intérêt pour la construction d’un ou plusieurs projets de recherche ?</a:t>
            </a:r>
          </a:p>
          <a:p>
            <a:endParaRPr lang="fr-FR" dirty="0" smtClean="0">
              <a:sym typeface="Wingdings" panose="05000000000000000000" pitchFamily="2" charset="2"/>
            </a:endParaRPr>
          </a:p>
          <a:p>
            <a:r>
              <a:rPr lang="fr-FR" dirty="0" smtClean="0">
                <a:sym typeface="Wingdings" panose="05000000000000000000" pitchFamily="2" charset="2"/>
              </a:rPr>
              <a:t>_Partenaires intéressés au sein de Paris-Saclay ou de la région ?</a:t>
            </a:r>
          </a:p>
          <a:p>
            <a:endParaRPr lang="fr-FR" dirty="0" smtClean="0">
              <a:sym typeface="Wingdings" panose="05000000000000000000" pitchFamily="2" charset="2"/>
            </a:endParaRPr>
          </a:p>
          <a:p>
            <a:r>
              <a:rPr lang="fr-FR" dirty="0" smtClean="0">
                <a:sym typeface="Wingdings" panose="05000000000000000000" pitchFamily="2" charset="2"/>
              </a:rPr>
              <a:t>_Piste de demande de financement : SESAME, fond de soutien SQY, enseignement, autre ?</a:t>
            </a:r>
            <a:endParaRPr lang="fr-FR" dirty="0" smtClean="0"/>
          </a:p>
        </p:txBody>
      </p:sp>
      <p:sp>
        <p:nvSpPr>
          <p:cNvPr id="3" name="ZoneTexte 2"/>
          <p:cNvSpPr txBox="1"/>
          <p:nvPr/>
        </p:nvSpPr>
        <p:spPr>
          <a:xfrm>
            <a:off x="295817" y="363668"/>
            <a:ext cx="1459054"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Conclusion</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64911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e 19"/>
          <p:cNvGrpSpPr/>
          <p:nvPr/>
        </p:nvGrpSpPr>
        <p:grpSpPr>
          <a:xfrm>
            <a:off x="98763" y="215900"/>
            <a:ext cx="9960132" cy="6477000"/>
            <a:chOff x="98763" y="215900"/>
            <a:chExt cx="9960132" cy="6477000"/>
          </a:xfrm>
        </p:grpSpPr>
        <p:grpSp>
          <p:nvGrpSpPr>
            <p:cNvPr id="17" name="Groupe 16"/>
            <p:cNvGrpSpPr/>
            <p:nvPr/>
          </p:nvGrpSpPr>
          <p:grpSpPr>
            <a:xfrm>
              <a:off x="98763" y="215900"/>
              <a:ext cx="7495837" cy="6477000"/>
              <a:chOff x="98763" y="215900"/>
              <a:chExt cx="7495837" cy="647700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763" y="2794000"/>
                <a:ext cx="2992384" cy="3898900"/>
              </a:xfrm>
              <a:prstGeom prst="rect">
                <a:avLst/>
              </a:prstGeom>
            </p:spPr>
          </p:pic>
          <p:sp>
            <p:nvSpPr>
              <p:cNvPr id="6" name="Nuage 5"/>
              <p:cNvSpPr/>
              <p:nvPr/>
            </p:nvSpPr>
            <p:spPr>
              <a:xfrm>
                <a:off x="2324100" y="215900"/>
                <a:ext cx="5270500" cy="3797300"/>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p:cNvPicPr>
                <a:picLocks noChangeAspect="1"/>
              </p:cNvPicPr>
              <p:nvPr/>
            </p:nvPicPr>
            <p:blipFill rotWithShape="1">
              <a:blip r:embed="rId3"/>
              <a:srcRect t="1094"/>
              <a:stretch/>
            </p:blipFill>
            <p:spPr>
              <a:xfrm>
                <a:off x="3596937" y="704838"/>
                <a:ext cx="2732710" cy="2702804"/>
              </a:xfrm>
              <a:prstGeom prst="rect">
                <a:avLst/>
              </a:prstGeom>
            </p:spPr>
          </p:pic>
          <p:sp>
            <p:nvSpPr>
              <p:cNvPr id="9" name="Ellipse 8"/>
              <p:cNvSpPr/>
              <p:nvPr/>
            </p:nvSpPr>
            <p:spPr>
              <a:xfrm>
                <a:off x="1104900" y="2932510"/>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p:cNvSpPr/>
              <p:nvPr/>
            </p:nvSpPr>
            <p:spPr>
              <a:xfrm>
                <a:off x="958850" y="2507655"/>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873410" y="2056240"/>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Ellipse 11"/>
              <p:cNvSpPr/>
              <p:nvPr/>
            </p:nvSpPr>
            <p:spPr>
              <a:xfrm>
                <a:off x="1006760" y="1663663"/>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Ellipse 12"/>
              <p:cNvSpPr/>
              <p:nvPr/>
            </p:nvSpPr>
            <p:spPr>
              <a:xfrm>
                <a:off x="1328255" y="1414265"/>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p:cNvSpPr/>
              <p:nvPr/>
            </p:nvSpPr>
            <p:spPr>
              <a:xfrm>
                <a:off x="1714500" y="1266430"/>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llipse 14"/>
              <p:cNvSpPr/>
              <p:nvPr/>
            </p:nvSpPr>
            <p:spPr>
              <a:xfrm>
                <a:off x="2100745" y="1197175"/>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llipse 15"/>
              <p:cNvSpPr/>
              <p:nvPr/>
            </p:nvSpPr>
            <p:spPr>
              <a:xfrm>
                <a:off x="2486990" y="1157885"/>
                <a:ext cx="266700" cy="21709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8" name="ZoneTexte 17"/>
            <p:cNvSpPr txBox="1"/>
            <p:nvPr/>
          </p:nvSpPr>
          <p:spPr>
            <a:xfrm>
              <a:off x="2753690" y="4493504"/>
              <a:ext cx="7305205" cy="861774"/>
            </a:xfrm>
            <a:prstGeom prst="rect">
              <a:avLst/>
            </a:prstGeom>
            <a:noFill/>
          </p:spPr>
          <p:txBody>
            <a:bodyPr wrap="none" rtlCol="0">
              <a:spAutoFit/>
            </a:bodyPr>
            <a:lstStyle/>
            <a:p>
              <a:r>
                <a:rPr lang="fr-FR" sz="5000" b="1" dirty="0" smtClean="0">
                  <a:solidFill>
                    <a:schemeClr val="accent1">
                      <a:lumMod val="50000"/>
                    </a:schemeClr>
                  </a:solidFill>
                  <a:latin typeface="Amiri" panose="00000500000000000000" pitchFamily="2" charset="-78"/>
                  <a:ea typeface="Amiri" panose="00000500000000000000" pitchFamily="2" charset="-78"/>
                  <a:cs typeface="Amiri" panose="00000500000000000000" pitchFamily="2" charset="-78"/>
                </a:rPr>
                <a:t>Merci de votre attention !</a:t>
              </a:r>
              <a:endParaRPr lang="fr-FR" sz="5000" b="1" dirty="0">
                <a:solidFill>
                  <a:schemeClr val="accent1">
                    <a:lumMod val="50000"/>
                  </a:schemeClr>
                </a:solidFill>
                <a:latin typeface="Amiri" panose="00000500000000000000" pitchFamily="2" charset="-78"/>
                <a:ea typeface="Amiri" panose="00000500000000000000" pitchFamily="2" charset="-78"/>
                <a:cs typeface="Amiri" panose="00000500000000000000" pitchFamily="2" charset="-78"/>
              </a:endParaRPr>
            </a:p>
          </p:txBody>
        </p:sp>
        <p:sp>
          <p:nvSpPr>
            <p:cNvPr id="19" name="Rectangle 18"/>
            <p:cNvSpPr/>
            <p:nvPr/>
          </p:nvSpPr>
          <p:spPr>
            <a:xfrm>
              <a:off x="5041900" y="1790700"/>
              <a:ext cx="571500" cy="368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1896058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1318270" y="1451259"/>
            <a:ext cx="10041698" cy="4654119"/>
          </a:xfrm>
          <a:prstGeom prst="rect">
            <a:avLst/>
          </a:prstGeom>
        </p:spPr>
      </p:pic>
      <p:sp>
        <p:nvSpPr>
          <p:cNvPr id="5" name="ZoneTexte 4"/>
          <p:cNvSpPr txBox="1"/>
          <p:nvPr/>
        </p:nvSpPr>
        <p:spPr>
          <a:xfrm>
            <a:off x="365530" y="434314"/>
            <a:ext cx="5457713" cy="369332"/>
          </a:xfrm>
          <a:prstGeom prst="rect">
            <a:avLst/>
          </a:prstGeom>
          <a:noFill/>
        </p:spPr>
        <p:txBody>
          <a:bodyPr wrap="none" rtlCol="0">
            <a:spAutoFit/>
          </a:bodyPr>
          <a:lstStyle/>
          <a:p>
            <a:r>
              <a:rPr lang="fr-FR" dirty="0" smtClean="0"/>
              <a:t>Rappel sur l’instrumentation en spectrométrie de masse</a:t>
            </a:r>
            <a:endParaRPr lang="fr-FR" dirty="0"/>
          </a:p>
        </p:txBody>
      </p:sp>
      <p:sp>
        <p:nvSpPr>
          <p:cNvPr id="2" name="Rectangle 1"/>
          <p:cNvSpPr/>
          <p:nvPr/>
        </p:nvSpPr>
        <p:spPr>
          <a:xfrm>
            <a:off x="1562582" y="3194613"/>
            <a:ext cx="5521124" cy="157415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874125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56117" y="147768"/>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
        <p:nvSpPr>
          <p:cNvPr id="5" name="ZoneTexte 4"/>
          <p:cNvSpPr txBox="1"/>
          <p:nvPr/>
        </p:nvSpPr>
        <p:spPr>
          <a:xfrm>
            <a:off x="156117" y="875371"/>
            <a:ext cx="5191871" cy="400110"/>
          </a:xfrm>
          <a:prstGeom prst="rect">
            <a:avLst/>
          </a:prstGeom>
          <a:noFill/>
        </p:spPr>
        <p:txBody>
          <a:bodyPr wrap="none" rtlCol="0">
            <a:spAutoFit/>
          </a:bodyPr>
          <a:lstStyle/>
          <a:p>
            <a:r>
              <a:rPr lang="fr-FR" sz="2000" dirty="0" err="1" smtClean="0"/>
              <a:t>Xevo</a:t>
            </a:r>
            <a:r>
              <a:rPr lang="fr-FR" sz="2000" dirty="0" smtClean="0"/>
              <a:t> Q-TOF couplé à une UPLC </a:t>
            </a:r>
            <a:r>
              <a:rPr lang="fr-FR" sz="2000" dirty="0" err="1" smtClean="0"/>
              <a:t>Acquity</a:t>
            </a:r>
            <a:r>
              <a:rPr lang="fr-FR" sz="2000" dirty="0" smtClean="0"/>
              <a:t> (Waters)</a:t>
            </a:r>
            <a:endParaRPr lang="fr-FR" sz="2000" dirty="0"/>
          </a:p>
        </p:txBody>
      </p:sp>
      <p:sp>
        <p:nvSpPr>
          <p:cNvPr id="6" name="ZoneTexte 5"/>
          <p:cNvSpPr txBox="1"/>
          <p:nvPr/>
        </p:nvSpPr>
        <p:spPr>
          <a:xfrm>
            <a:off x="5585836" y="3931139"/>
            <a:ext cx="5847563" cy="2139047"/>
          </a:xfrm>
          <a:prstGeom prst="rect">
            <a:avLst/>
          </a:prstGeom>
          <a:gradFill>
            <a:gsLst>
              <a:gs pos="0">
                <a:schemeClr val="accent1">
                  <a:lumMod val="5000"/>
                  <a:lumOff val="95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gradFill>
          <a:ln>
            <a:solidFill>
              <a:srgbClr val="0070C0"/>
            </a:solidFill>
          </a:ln>
        </p:spPr>
        <p:txBody>
          <a:bodyPr wrap="none" rtlCol="0">
            <a:spAutoFit/>
          </a:bodyPr>
          <a:lstStyle/>
          <a:p>
            <a:r>
              <a:rPr lang="fr-FR" sz="1900" b="1" i="1" dirty="0" smtClean="0"/>
              <a:t>Que peut-on faire avec ?</a:t>
            </a:r>
          </a:p>
          <a:p>
            <a:pPr marL="285750" indent="-285750">
              <a:buFont typeface="Arial" panose="020B0604020202020204" pitchFamily="34" charset="0"/>
              <a:buChar char="•"/>
            </a:pPr>
            <a:endParaRPr lang="fr-FR" sz="1900" dirty="0"/>
          </a:p>
          <a:p>
            <a:pPr marL="285750" indent="-285750">
              <a:buFont typeface="Arial" panose="020B0604020202020204" pitchFamily="34" charset="0"/>
              <a:buChar char="•"/>
            </a:pPr>
            <a:r>
              <a:rPr lang="fr-FR" sz="1900" dirty="0" smtClean="0"/>
              <a:t>Analyse de mélange de molécules via séparation UPLC</a:t>
            </a:r>
          </a:p>
          <a:p>
            <a:endParaRPr lang="fr-FR" sz="1900" dirty="0" smtClean="0"/>
          </a:p>
          <a:p>
            <a:pPr marL="285750" indent="-285750">
              <a:buFont typeface="Arial" panose="020B0604020202020204" pitchFamily="34" charset="0"/>
              <a:buChar char="•"/>
            </a:pPr>
            <a:r>
              <a:rPr lang="fr-FR" sz="1900" dirty="0" smtClean="0"/>
              <a:t>Détermination formule brute haute résolution (HRMS)</a:t>
            </a:r>
          </a:p>
          <a:p>
            <a:endParaRPr lang="fr-FR" sz="1900" dirty="0" smtClean="0"/>
          </a:p>
          <a:p>
            <a:pPr marL="285750" indent="-285750">
              <a:buFont typeface="Arial" panose="020B0604020202020204" pitchFamily="34" charset="0"/>
              <a:buChar char="•"/>
            </a:pPr>
            <a:r>
              <a:rPr lang="fr-FR" sz="1900" dirty="0" smtClean="0"/>
              <a:t>CID (Collision </a:t>
            </a:r>
            <a:r>
              <a:rPr lang="fr-FR" sz="1900" dirty="0" err="1" smtClean="0"/>
              <a:t>Induced</a:t>
            </a:r>
            <a:r>
              <a:rPr lang="fr-FR" sz="1900" dirty="0" smtClean="0"/>
              <a:t> Dissociation) : spectre MS/MS</a:t>
            </a: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326" y="1605776"/>
            <a:ext cx="3243462" cy="4180463"/>
          </a:xfrm>
          <a:prstGeom prst="rect">
            <a:avLst/>
          </a:prstGeom>
          <a:ln w="12700">
            <a:solidFill>
              <a:schemeClr val="accent1"/>
            </a:solidFill>
          </a:ln>
        </p:spPr>
      </p:pic>
      <p:sp>
        <p:nvSpPr>
          <p:cNvPr id="8" name="ZoneTexte 7"/>
          <p:cNvSpPr txBox="1"/>
          <p:nvPr/>
        </p:nvSpPr>
        <p:spPr>
          <a:xfrm>
            <a:off x="3651519" y="1605776"/>
            <a:ext cx="7061036" cy="1754326"/>
          </a:xfrm>
          <a:prstGeom prst="rect">
            <a:avLst/>
          </a:prstGeom>
          <a:noFill/>
        </p:spPr>
        <p:txBody>
          <a:bodyPr wrap="none" rtlCol="0">
            <a:spAutoFit/>
          </a:bodyPr>
          <a:lstStyle/>
          <a:p>
            <a:r>
              <a:rPr lang="fr-FR" dirty="0" err="1" smtClean="0"/>
              <a:t>Chromato</a:t>
            </a:r>
            <a:r>
              <a:rPr lang="fr-FR" dirty="0" smtClean="0"/>
              <a:t> : 	</a:t>
            </a:r>
            <a:r>
              <a:rPr lang="fr-FR" b="1" dirty="0" smtClean="0"/>
              <a:t>UPLC</a:t>
            </a:r>
            <a:r>
              <a:rPr lang="fr-FR" dirty="0" smtClean="0"/>
              <a:t> : Ultra High </a:t>
            </a:r>
            <a:r>
              <a:rPr lang="fr-FR" dirty="0" err="1" smtClean="0"/>
              <a:t>Perfomance</a:t>
            </a:r>
            <a:r>
              <a:rPr lang="fr-FR" dirty="0" smtClean="0"/>
              <a:t> </a:t>
            </a:r>
            <a:r>
              <a:rPr lang="fr-FR" dirty="0" err="1" smtClean="0"/>
              <a:t>Liquid</a:t>
            </a:r>
            <a:r>
              <a:rPr lang="fr-FR" dirty="0" smtClean="0"/>
              <a:t> </a:t>
            </a:r>
            <a:r>
              <a:rPr lang="fr-FR" dirty="0" err="1" smtClean="0"/>
              <a:t>Chromatography</a:t>
            </a:r>
            <a:endParaRPr lang="fr-FR" dirty="0" smtClean="0"/>
          </a:p>
          <a:p>
            <a:endParaRPr lang="fr-FR" dirty="0" smtClean="0"/>
          </a:p>
          <a:p>
            <a:r>
              <a:rPr lang="fr-FR" dirty="0" smtClean="0"/>
              <a:t>Source : 		</a:t>
            </a:r>
            <a:r>
              <a:rPr lang="fr-FR" b="1" dirty="0" smtClean="0"/>
              <a:t>ESI</a:t>
            </a:r>
            <a:r>
              <a:rPr lang="fr-FR" dirty="0" smtClean="0"/>
              <a:t> (</a:t>
            </a:r>
            <a:r>
              <a:rPr lang="fr-FR" dirty="0" err="1" smtClean="0"/>
              <a:t>Electrospray</a:t>
            </a:r>
            <a:r>
              <a:rPr lang="fr-FR" dirty="0" smtClean="0"/>
              <a:t> </a:t>
            </a:r>
            <a:r>
              <a:rPr lang="fr-FR" dirty="0" err="1" smtClean="0"/>
              <a:t>Ionization</a:t>
            </a:r>
            <a:r>
              <a:rPr lang="fr-FR" dirty="0" smtClean="0"/>
              <a:t>)</a:t>
            </a:r>
          </a:p>
          <a:p>
            <a:r>
              <a:rPr lang="fr-FR" b="1" dirty="0"/>
              <a:t>	</a:t>
            </a:r>
            <a:r>
              <a:rPr lang="fr-FR" b="1" dirty="0" smtClean="0"/>
              <a:t>	ASAP</a:t>
            </a:r>
            <a:r>
              <a:rPr lang="fr-FR" dirty="0" smtClean="0"/>
              <a:t> (</a:t>
            </a:r>
            <a:r>
              <a:rPr lang="fr-FR" dirty="0" err="1" smtClean="0"/>
              <a:t>Atmospheric</a:t>
            </a:r>
            <a:r>
              <a:rPr lang="fr-FR" dirty="0" smtClean="0"/>
              <a:t> Solid </a:t>
            </a:r>
            <a:r>
              <a:rPr lang="fr-FR" dirty="0" err="1" smtClean="0"/>
              <a:t>Analysis</a:t>
            </a:r>
            <a:r>
              <a:rPr lang="fr-FR" dirty="0" smtClean="0"/>
              <a:t> Probe)</a:t>
            </a:r>
          </a:p>
          <a:p>
            <a:endParaRPr lang="fr-FR" dirty="0" smtClean="0"/>
          </a:p>
          <a:p>
            <a:r>
              <a:rPr lang="fr-FR" dirty="0" smtClean="0"/>
              <a:t>Analyseur : 	</a:t>
            </a:r>
            <a:r>
              <a:rPr lang="fr-FR" b="1" dirty="0" smtClean="0"/>
              <a:t>Q-</a:t>
            </a:r>
            <a:r>
              <a:rPr lang="fr-FR" b="1" dirty="0" err="1" smtClean="0"/>
              <a:t>Tof</a:t>
            </a:r>
            <a:r>
              <a:rPr lang="fr-FR" dirty="0" smtClean="0"/>
              <a:t> (</a:t>
            </a:r>
            <a:r>
              <a:rPr lang="fr-FR" dirty="0" err="1" smtClean="0"/>
              <a:t>Quadrupole</a:t>
            </a:r>
            <a:r>
              <a:rPr lang="fr-FR" dirty="0" smtClean="0"/>
              <a:t>-Time of Flight)</a:t>
            </a:r>
            <a:endParaRPr lang="fr-FR" dirty="0"/>
          </a:p>
        </p:txBody>
      </p:sp>
    </p:spTree>
    <p:extLst>
      <p:ext uri="{BB962C8B-B14F-4D97-AF65-F5344CB8AC3E}">
        <p14:creationId xmlns:p14="http://schemas.microsoft.com/office/powerpoint/2010/main" val="54739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2419" y="748323"/>
            <a:ext cx="3621632" cy="369332"/>
          </a:xfrm>
          <a:prstGeom prst="rect">
            <a:avLst/>
          </a:prstGeom>
        </p:spPr>
        <p:txBody>
          <a:bodyPr wrap="none">
            <a:spAutoFit/>
          </a:bodyPr>
          <a:lstStyle/>
          <a:p>
            <a:pPr marL="285750" indent="-285750">
              <a:buFont typeface="Arial" panose="020B0604020202020204" pitchFamily="34" charset="0"/>
              <a:buChar char="•"/>
            </a:pPr>
            <a:r>
              <a:rPr lang="fr-FR" b="1" dirty="0" smtClean="0">
                <a:solidFill>
                  <a:srgbClr val="0070C0"/>
                </a:solidFill>
              </a:rPr>
              <a:t>HRMS petite molécule organique</a:t>
            </a:r>
          </a:p>
        </p:txBody>
      </p:sp>
      <p:pic>
        <p:nvPicPr>
          <p:cNvPr id="10" name="Image 9"/>
          <p:cNvPicPr>
            <a:picLocks noChangeAspect="1"/>
          </p:cNvPicPr>
          <p:nvPr/>
        </p:nvPicPr>
        <p:blipFill>
          <a:blip r:embed="rId4"/>
          <a:stretch>
            <a:fillRect/>
          </a:stretch>
        </p:blipFill>
        <p:spPr>
          <a:xfrm>
            <a:off x="658194" y="1224745"/>
            <a:ext cx="7914603" cy="5340436"/>
          </a:xfrm>
          <a:prstGeom prst="rect">
            <a:avLst/>
          </a:prstGeom>
        </p:spPr>
      </p:pic>
      <p:graphicFrame>
        <p:nvGraphicFramePr>
          <p:cNvPr id="11" name="Objet 10"/>
          <p:cNvGraphicFramePr>
            <a:graphicFrameLocks noChangeAspect="1"/>
          </p:cNvGraphicFramePr>
          <p:nvPr>
            <p:extLst>
              <p:ext uri="{D42A27DB-BD31-4B8C-83A1-F6EECF244321}">
                <p14:modId xmlns:p14="http://schemas.microsoft.com/office/powerpoint/2010/main" val="1366782178"/>
              </p:ext>
            </p:extLst>
          </p:nvPr>
        </p:nvGraphicFramePr>
        <p:xfrm>
          <a:off x="4589760" y="2019798"/>
          <a:ext cx="3983037" cy="1522413"/>
        </p:xfrm>
        <a:graphic>
          <a:graphicData uri="http://schemas.openxmlformats.org/presentationml/2006/ole">
            <mc:AlternateContent xmlns:mc="http://schemas.openxmlformats.org/markup-compatibility/2006">
              <mc:Choice xmlns:v="urn:schemas-microsoft-com:vml" Requires="v">
                <p:oleObj spid="_x0000_s5400" name="CS ChemDraw Drawing" r:id="rId5" imgW="3983557" imgH="1521767" progId="ChemDraw.Document.6.0">
                  <p:embed/>
                </p:oleObj>
              </mc:Choice>
              <mc:Fallback>
                <p:oleObj name="CS ChemDraw Drawing" r:id="rId5" imgW="3983557" imgH="1521767" progId="ChemDraw.Document.6.0">
                  <p:embed/>
                  <p:pic>
                    <p:nvPicPr>
                      <p:cNvPr id="0" name=""/>
                      <p:cNvPicPr/>
                      <p:nvPr/>
                    </p:nvPicPr>
                    <p:blipFill>
                      <a:blip r:embed="rId6"/>
                      <a:stretch>
                        <a:fillRect/>
                      </a:stretch>
                    </p:blipFill>
                    <p:spPr>
                      <a:xfrm>
                        <a:off x="4589760" y="2019798"/>
                        <a:ext cx="3983037" cy="1522413"/>
                      </a:xfrm>
                      <a:prstGeom prst="rect">
                        <a:avLst/>
                      </a:prstGeom>
                    </p:spPr>
                  </p:pic>
                </p:oleObj>
              </mc:Fallback>
            </mc:AlternateContent>
          </a:graphicData>
        </a:graphic>
      </p:graphicFrame>
      <p:sp>
        <p:nvSpPr>
          <p:cNvPr id="12" name="ZoneTexte 11"/>
          <p:cNvSpPr txBox="1"/>
          <p:nvPr/>
        </p:nvSpPr>
        <p:spPr>
          <a:xfrm>
            <a:off x="5556471" y="3357545"/>
            <a:ext cx="1225015" cy="369332"/>
          </a:xfrm>
          <a:prstGeom prst="rect">
            <a:avLst/>
          </a:prstGeom>
          <a:noFill/>
        </p:spPr>
        <p:txBody>
          <a:bodyPr wrap="none" rtlCol="0">
            <a:spAutoFit/>
          </a:bodyPr>
          <a:lstStyle/>
          <a:p>
            <a:r>
              <a:rPr lang="fr-FR" dirty="0" smtClean="0"/>
              <a:t>C</a:t>
            </a:r>
            <a:r>
              <a:rPr lang="fr-FR" baseline="-25000" dirty="0" smtClean="0"/>
              <a:t>14</a:t>
            </a:r>
            <a:r>
              <a:rPr lang="fr-FR" dirty="0" smtClean="0"/>
              <a:t>H</a:t>
            </a:r>
            <a:r>
              <a:rPr lang="fr-FR" baseline="-25000" dirty="0" smtClean="0"/>
              <a:t>18</a:t>
            </a:r>
            <a:r>
              <a:rPr lang="fr-FR" dirty="0" smtClean="0"/>
              <a:t>O</a:t>
            </a:r>
            <a:r>
              <a:rPr lang="fr-FR" baseline="-25000" dirty="0" smtClean="0"/>
              <a:t>4</a:t>
            </a:r>
            <a:r>
              <a:rPr lang="fr-FR" dirty="0" smtClean="0"/>
              <a:t>N</a:t>
            </a:r>
            <a:r>
              <a:rPr lang="fr-FR" baseline="-25000" dirty="0" smtClean="0"/>
              <a:t>2</a:t>
            </a:r>
            <a:endParaRPr lang="fr-FR" baseline="-25000" dirty="0"/>
          </a:p>
        </p:txBody>
      </p:sp>
      <p:sp>
        <p:nvSpPr>
          <p:cNvPr id="13" name="ZoneTexte 12"/>
          <p:cNvSpPr txBox="1"/>
          <p:nvPr/>
        </p:nvSpPr>
        <p:spPr>
          <a:xfrm>
            <a:off x="8093548" y="3865127"/>
            <a:ext cx="3379451" cy="2031325"/>
          </a:xfrm>
          <a:prstGeom prst="rect">
            <a:avLst/>
          </a:prstGeom>
          <a:solidFill>
            <a:schemeClr val="bg1">
              <a:lumMod val="85000"/>
            </a:schemeClr>
          </a:solidFill>
          <a:ln>
            <a:noFill/>
          </a:ln>
        </p:spPr>
        <p:txBody>
          <a:bodyPr wrap="none" rtlCol="0">
            <a:spAutoFit/>
          </a:bodyPr>
          <a:lstStyle/>
          <a:p>
            <a:pPr marL="285750" indent="-285750">
              <a:buFont typeface="Arial" panose="020B0604020202020204" pitchFamily="34" charset="0"/>
              <a:buChar char="•"/>
            </a:pPr>
            <a:r>
              <a:rPr lang="fr-FR" b="1" dirty="0" smtClean="0"/>
              <a:t>[M+H]</a:t>
            </a:r>
            <a:r>
              <a:rPr lang="fr-FR" b="1" baseline="30000" dirty="0" smtClean="0"/>
              <a:t>+</a:t>
            </a:r>
            <a:r>
              <a:rPr lang="fr-FR" dirty="0" smtClean="0"/>
              <a:t>	</a:t>
            </a:r>
            <a:r>
              <a:rPr lang="fr-FR" b="1" dirty="0" smtClean="0"/>
              <a:t>-1,1 ppm</a:t>
            </a:r>
          </a:p>
          <a:p>
            <a:r>
              <a:rPr lang="fr-FR" dirty="0" smtClean="0"/>
              <a:t>Calculé : 		m/z  279,1345</a:t>
            </a:r>
          </a:p>
          <a:p>
            <a:r>
              <a:rPr lang="fr-FR" dirty="0" smtClean="0"/>
              <a:t>Mesuré :		m/z  279,1342</a:t>
            </a:r>
          </a:p>
          <a:p>
            <a:endParaRPr lang="fr-FR" dirty="0"/>
          </a:p>
          <a:p>
            <a:pPr marL="285750" indent="-285750">
              <a:buFont typeface="Arial" panose="020B0604020202020204" pitchFamily="34" charset="0"/>
              <a:buChar char="•"/>
            </a:pPr>
            <a:r>
              <a:rPr lang="fr-FR" b="1" dirty="0" smtClean="0"/>
              <a:t>[</a:t>
            </a:r>
            <a:r>
              <a:rPr lang="fr-FR" b="1" dirty="0" err="1" smtClean="0"/>
              <a:t>M+Na</a:t>
            </a:r>
            <a:r>
              <a:rPr lang="fr-FR" b="1" dirty="0" smtClean="0"/>
              <a:t>]</a:t>
            </a:r>
            <a:r>
              <a:rPr lang="fr-FR" b="1" baseline="30000" dirty="0" smtClean="0"/>
              <a:t>+</a:t>
            </a:r>
            <a:r>
              <a:rPr lang="fr-FR" dirty="0" smtClean="0"/>
              <a:t>	</a:t>
            </a:r>
            <a:r>
              <a:rPr lang="fr-FR" b="1" dirty="0" smtClean="0"/>
              <a:t>+2,7 ppm</a:t>
            </a:r>
          </a:p>
          <a:p>
            <a:r>
              <a:rPr lang="fr-FR" dirty="0" smtClean="0"/>
              <a:t>Calculé :</a:t>
            </a:r>
            <a:r>
              <a:rPr lang="fr-FR" dirty="0"/>
              <a:t>	</a:t>
            </a:r>
            <a:r>
              <a:rPr lang="fr-FR" dirty="0" smtClean="0"/>
              <a:t>	m/z  301,1164</a:t>
            </a:r>
            <a:endParaRPr lang="fr-FR" dirty="0"/>
          </a:p>
          <a:p>
            <a:r>
              <a:rPr lang="fr-FR" dirty="0" smtClean="0"/>
              <a:t>Mesuré :		m/z  301,1172</a:t>
            </a:r>
            <a:endParaRPr lang="fr-FR" dirty="0"/>
          </a:p>
        </p:txBody>
      </p:sp>
      <p:sp>
        <p:nvSpPr>
          <p:cNvPr id="14" name="ZoneTexte 13"/>
          <p:cNvSpPr txBox="1"/>
          <p:nvPr/>
        </p:nvSpPr>
        <p:spPr>
          <a:xfrm>
            <a:off x="5393701" y="1298248"/>
            <a:ext cx="1550553" cy="369332"/>
          </a:xfrm>
          <a:prstGeom prst="rect">
            <a:avLst/>
          </a:prstGeom>
          <a:solidFill>
            <a:schemeClr val="accent1">
              <a:lumMod val="40000"/>
              <a:lumOff val="60000"/>
            </a:schemeClr>
          </a:solidFill>
          <a:ln>
            <a:solidFill>
              <a:schemeClr val="accent1">
                <a:lumMod val="50000"/>
              </a:schemeClr>
            </a:solidFill>
          </a:ln>
        </p:spPr>
        <p:txBody>
          <a:bodyPr wrap="none" rtlCol="0">
            <a:spAutoFit/>
          </a:bodyPr>
          <a:lstStyle/>
          <a:p>
            <a:r>
              <a:rPr lang="fr-FR" b="1" dirty="0" smtClean="0"/>
              <a:t>Détecté en ESI</a:t>
            </a:r>
            <a:endParaRPr lang="fr-FR" b="1" dirty="0"/>
          </a:p>
        </p:txBody>
      </p:sp>
      <p:sp>
        <p:nvSpPr>
          <p:cNvPr id="9" name="ZoneTexte 8"/>
          <p:cNvSpPr txBox="1"/>
          <p:nvPr/>
        </p:nvSpPr>
        <p:spPr>
          <a:xfrm>
            <a:off x="85648" y="47462"/>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99242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176018" y="688118"/>
            <a:ext cx="3805785"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Analyses d’oligomères fluorescents</a:t>
            </a:r>
          </a:p>
        </p:txBody>
      </p:sp>
      <p:pic>
        <p:nvPicPr>
          <p:cNvPr id="5" name="Image 4"/>
          <p:cNvPicPr>
            <a:picLocks noChangeAspect="1"/>
          </p:cNvPicPr>
          <p:nvPr/>
        </p:nvPicPr>
        <p:blipFill>
          <a:blip r:embed="rId4"/>
          <a:stretch>
            <a:fillRect/>
          </a:stretch>
        </p:blipFill>
        <p:spPr>
          <a:xfrm>
            <a:off x="176018" y="1261981"/>
            <a:ext cx="8166124" cy="5544158"/>
          </a:xfrm>
          <a:prstGeom prst="rect">
            <a:avLst/>
          </a:prstGeom>
        </p:spPr>
      </p:pic>
      <p:pic>
        <p:nvPicPr>
          <p:cNvPr id="6" name="Image 5"/>
          <p:cNvPicPr>
            <a:picLocks noChangeAspect="1"/>
          </p:cNvPicPr>
          <p:nvPr/>
        </p:nvPicPr>
        <p:blipFill>
          <a:blip r:embed="rId5"/>
          <a:stretch>
            <a:fillRect/>
          </a:stretch>
        </p:blipFill>
        <p:spPr>
          <a:xfrm>
            <a:off x="2300039" y="1671043"/>
            <a:ext cx="1735034" cy="3541248"/>
          </a:xfrm>
          <a:prstGeom prst="rect">
            <a:avLst/>
          </a:prstGeom>
          <a:ln w="25400">
            <a:solidFill>
              <a:schemeClr val="accent6">
                <a:lumMod val="75000"/>
              </a:schemeClr>
            </a:solidFill>
          </a:ln>
        </p:spPr>
      </p:pic>
      <p:sp>
        <p:nvSpPr>
          <p:cNvPr id="7" name="Rectangle 6"/>
          <p:cNvSpPr/>
          <p:nvPr/>
        </p:nvSpPr>
        <p:spPr>
          <a:xfrm>
            <a:off x="1420836" y="1671043"/>
            <a:ext cx="239151" cy="5008099"/>
          </a:xfrm>
          <a:prstGeom prst="rect">
            <a:avLst/>
          </a:prstGeom>
          <a:no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5809957" y="5427117"/>
            <a:ext cx="253218" cy="1252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p:cNvPicPr>
            <a:picLocks noChangeAspect="1"/>
          </p:cNvPicPr>
          <p:nvPr/>
        </p:nvPicPr>
        <p:blipFill>
          <a:blip r:embed="rId6"/>
          <a:stretch>
            <a:fillRect/>
          </a:stretch>
        </p:blipFill>
        <p:spPr>
          <a:xfrm>
            <a:off x="4683434" y="1181090"/>
            <a:ext cx="2506263" cy="4031201"/>
          </a:xfrm>
          <a:prstGeom prst="rect">
            <a:avLst/>
          </a:prstGeom>
          <a:ln w="22225">
            <a:solidFill>
              <a:srgbClr val="FF0000"/>
            </a:solidFill>
          </a:ln>
        </p:spPr>
      </p:pic>
      <p:sp>
        <p:nvSpPr>
          <p:cNvPr id="12" name="ZoneTexte 11"/>
          <p:cNvSpPr txBox="1"/>
          <p:nvPr/>
        </p:nvSpPr>
        <p:spPr>
          <a:xfrm>
            <a:off x="6063175" y="1353703"/>
            <a:ext cx="1167307" cy="400110"/>
          </a:xfrm>
          <a:prstGeom prst="rect">
            <a:avLst/>
          </a:prstGeom>
          <a:noFill/>
        </p:spPr>
        <p:txBody>
          <a:bodyPr wrap="none" rtlCol="0">
            <a:spAutoFit/>
          </a:bodyPr>
          <a:lstStyle/>
          <a:p>
            <a:r>
              <a:rPr lang="fr-FR" sz="2000" b="1" dirty="0">
                <a:solidFill>
                  <a:srgbClr val="FF0000"/>
                </a:solidFill>
              </a:rPr>
              <a:t>[</a:t>
            </a:r>
            <a:r>
              <a:rPr lang="fr-FR" sz="2000" b="1" dirty="0" smtClean="0">
                <a:solidFill>
                  <a:srgbClr val="FF0000"/>
                </a:solidFill>
              </a:rPr>
              <a:t>M+2H]</a:t>
            </a:r>
            <a:r>
              <a:rPr lang="fr-FR" sz="2000" b="1" baseline="30000" dirty="0" smtClean="0">
                <a:solidFill>
                  <a:srgbClr val="FF0000"/>
                </a:solidFill>
              </a:rPr>
              <a:t>2+</a:t>
            </a:r>
            <a:endParaRPr lang="fr-FR" sz="2000" b="1" baseline="30000" dirty="0">
              <a:solidFill>
                <a:srgbClr val="FF0000"/>
              </a:solidFill>
            </a:endParaRPr>
          </a:p>
        </p:txBody>
      </p:sp>
      <p:sp>
        <p:nvSpPr>
          <p:cNvPr id="13" name="ZoneTexte 12"/>
          <p:cNvSpPr txBox="1"/>
          <p:nvPr/>
        </p:nvSpPr>
        <p:spPr>
          <a:xfrm>
            <a:off x="2856873" y="1753813"/>
            <a:ext cx="1167307" cy="400110"/>
          </a:xfrm>
          <a:prstGeom prst="rect">
            <a:avLst/>
          </a:prstGeom>
          <a:noFill/>
        </p:spPr>
        <p:txBody>
          <a:bodyPr wrap="none" rtlCol="0">
            <a:spAutoFit/>
          </a:bodyPr>
          <a:lstStyle/>
          <a:p>
            <a:r>
              <a:rPr lang="fr-FR" sz="2000" b="1" dirty="0">
                <a:solidFill>
                  <a:schemeClr val="accent6">
                    <a:lumMod val="75000"/>
                  </a:schemeClr>
                </a:solidFill>
              </a:rPr>
              <a:t>[</a:t>
            </a:r>
            <a:r>
              <a:rPr lang="fr-FR" sz="2000" b="1" dirty="0" smtClean="0">
                <a:solidFill>
                  <a:schemeClr val="accent6">
                    <a:lumMod val="75000"/>
                  </a:schemeClr>
                </a:solidFill>
              </a:rPr>
              <a:t>M+3H]</a:t>
            </a:r>
            <a:r>
              <a:rPr lang="fr-FR" sz="2000" b="1" baseline="30000" dirty="0">
                <a:solidFill>
                  <a:schemeClr val="accent6">
                    <a:lumMod val="75000"/>
                  </a:schemeClr>
                </a:solidFill>
              </a:rPr>
              <a:t>3</a:t>
            </a:r>
            <a:r>
              <a:rPr lang="fr-FR" sz="2000" b="1" baseline="30000" dirty="0" smtClean="0">
                <a:solidFill>
                  <a:schemeClr val="accent6">
                    <a:lumMod val="75000"/>
                  </a:schemeClr>
                </a:solidFill>
              </a:rPr>
              <a:t>+</a:t>
            </a:r>
            <a:endParaRPr lang="fr-FR" sz="2000" b="1" baseline="30000" dirty="0">
              <a:solidFill>
                <a:schemeClr val="accent6">
                  <a:lumMod val="75000"/>
                </a:schemeClr>
              </a:solidFill>
            </a:endParaRPr>
          </a:p>
        </p:txBody>
      </p:sp>
      <p:graphicFrame>
        <p:nvGraphicFramePr>
          <p:cNvPr id="14" name="Objet 13"/>
          <p:cNvGraphicFramePr>
            <a:graphicFrameLocks noChangeAspect="1"/>
          </p:cNvGraphicFramePr>
          <p:nvPr>
            <p:extLst>
              <p:ext uri="{D42A27DB-BD31-4B8C-83A1-F6EECF244321}">
                <p14:modId xmlns:p14="http://schemas.microsoft.com/office/powerpoint/2010/main" val="1804976247"/>
              </p:ext>
            </p:extLst>
          </p:nvPr>
        </p:nvGraphicFramePr>
        <p:xfrm>
          <a:off x="7328387" y="1773827"/>
          <a:ext cx="4517145" cy="3335680"/>
        </p:xfrm>
        <a:graphic>
          <a:graphicData uri="http://schemas.openxmlformats.org/presentationml/2006/ole">
            <mc:AlternateContent xmlns:mc="http://schemas.openxmlformats.org/markup-compatibility/2006">
              <mc:Choice xmlns:v="urn:schemas-microsoft-com:vml" Requires="v">
                <p:oleObj spid="_x0000_s3366" name="CS ChemDraw Drawing" r:id="rId7" imgW="5772553" imgH="4262365" progId="ChemDraw.Document.6.0">
                  <p:embed/>
                </p:oleObj>
              </mc:Choice>
              <mc:Fallback>
                <p:oleObj name="CS ChemDraw Drawing" r:id="rId7" imgW="5772553" imgH="4262365" progId="ChemDraw.Document.6.0">
                  <p:embed/>
                  <p:pic>
                    <p:nvPicPr>
                      <p:cNvPr id="0" name=""/>
                      <p:cNvPicPr/>
                      <p:nvPr/>
                    </p:nvPicPr>
                    <p:blipFill>
                      <a:blip r:embed="rId8"/>
                      <a:stretch>
                        <a:fillRect/>
                      </a:stretch>
                    </p:blipFill>
                    <p:spPr>
                      <a:xfrm>
                        <a:off x="7328387" y="1773827"/>
                        <a:ext cx="4517145" cy="3335680"/>
                      </a:xfrm>
                      <a:prstGeom prst="rect">
                        <a:avLst/>
                      </a:prstGeom>
                    </p:spPr>
                  </p:pic>
                </p:oleObj>
              </mc:Fallback>
            </mc:AlternateContent>
          </a:graphicData>
        </a:graphic>
      </p:graphicFrame>
      <p:sp>
        <p:nvSpPr>
          <p:cNvPr id="15" name="ZoneTexte 14"/>
          <p:cNvSpPr txBox="1"/>
          <p:nvPr/>
        </p:nvSpPr>
        <p:spPr>
          <a:xfrm>
            <a:off x="10715152" y="4963313"/>
            <a:ext cx="1323889" cy="292388"/>
          </a:xfrm>
          <a:prstGeom prst="rect">
            <a:avLst/>
          </a:prstGeom>
          <a:noFill/>
        </p:spPr>
        <p:txBody>
          <a:bodyPr wrap="none" rtlCol="0">
            <a:spAutoFit/>
          </a:bodyPr>
          <a:lstStyle/>
          <a:p>
            <a:r>
              <a:rPr lang="fr-FR" sz="1300" i="1" dirty="0" smtClean="0"/>
              <a:t>Florent Le </a:t>
            </a:r>
            <a:r>
              <a:rPr lang="fr-FR" sz="1300" i="1" dirty="0" err="1" smtClean="0"/>
              <a:t>Guern</a:t>
            </a:r>
            <a:endParaRPr lang="fr-FR" sz="1300" i="1" dirty="0"/>
          </a:p>
        </p:txBody>
      </p:sp>
      <p:sp>
        <p:nvSpPr>
          <p:cNvPr id="16" name="ZoneTexte 15"/>
          <p:cNvSpPr txBox="1"/>
          <p:nvPr/>
        </p:nvSpPr>
        <p:spPr>
          <a:xfrm>
            <a:off x="8866573" y="1297803"/>
            <a:ext cx="1550553" cy="369332"/>
          </a:xfrm>
          <a:prstGeom prst="rect">
            <a:avLst/>
          </a:prstGeom>
          <a:solidFill>
            <a:schemeClr val="accent1">
              <a:lumMod val="40000"/>
              <a:lumOff val="60000"/>
            </a:schemeClr>
          </a:solidFill>
          <a:ln>
            <a:solidFill>
              <a:schemeClr val="accent1">
                <a:lumMod val="50000"/>
              </a:schemeClr>
            </a:solidFill>
          </a:ln>
        </p:spPr>
        <p:txBody>
          <a:bodyPr wrap="none" rtlCol="0">
            <a:spAutoFit/>
          </a:bodyPr>
          <a:lstStyle/>
          <a:p>
            <a:r>
              <a:rPr lang="fr-FR" b="1" dirty="0" smtClean="0"/>
              <a:t>Détecté en ESI</a:t>
            </a:r>
            <a:endParaRPr lang="fr-FR" b="1" dirty="0"/>
          </a:p>
        </p:txBody>
      </p:sp>
      <p:sp>
        <p:nvSpPr>
          <p:cNvPr id="17" name="ZoneTexte 16"/>
          <p:cNvSpPr txBox="1"/>
          <p:nvPr/>
        </p:nvSpPr>
        <p:spPr>
          <a:xfrm>
            <a:off x="85648" y="47462"/>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0764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p:cNvPicPr>
            <a:picLocks noChangeAspect="1"/>
          </p:cNvPicPr>
          <p:nvPr/>
        </p:nvPicPr>
        <p:blipFill>
          <a:blip r:embed="rId3"/>
          <a:stretch>
            <a:fillRect/>
          </a:stretch>
        </p:blipFill>
        <p:spPr>
          <a:xfrm>
            <a:off x="6574533" y="267357"/>
            <a:ext cx="3151357" cy="6695147"/>
          </a:xfrm>
          <a:prstGeom prst="rect">
            <a:avLst/>
          </a:prstGeom>
        </p:spPr>
      </p:pic>
      <p:sp>
        <p:nvSpPr>
          <p:cNvPr id="12" name="Rectangle 11"/>
          <p:cNvSpPr/>
          <p:nvPr/>
        </p:nvSpPr>
        <p:spPr>
          <a:xfrm>
            <a:off x="228559" y="619254"/>
            <a:ext cx="3542829" cy="369332"/>
          </a:xfrm>
          <a:prstGeom prst="rect">
            <a:avLst/>
          </a:prstGeom>
        </p:spPr>
        <p:txBody>
          <a:bodyPr wrap="none">
            <a:spAutoFit/>
          </a:bodyPr>
          <a:lstStyle/>
          <a:p>
            <a:pPr marL="285750" indent="-285750">
              <a:buFont typeface="Arial" panose="020B0604020202020204" pitchFamily="34" charset="0"/>
              <a:buChar char="•"/>
            </a:pPr>
            <a:r>
              <a:rPr lang="fr-FR" b="1" dirty="0">
                <a:solidFill>
                  <a:srgbClr val="0070C0"/>
                </a:solidFill>
              </a:rPr>
              <a:t>Analyse de POM fonctionnalisés</a:t>
            </a:r>
          </a:p>
        </p:txBody>
      </p:sp>
      <p:pic>
        <p:nvPicPr>
          <p:cNvPr id="14" name="Imag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810" y="1477839"/>
            <a:ext cx="3022631" cy="4085634"/>
          </a:xfrm>
          <a:prstGeom prst="rect">
            <a:avLst/>
          </a:prstGeom>
        </p:spPr>
      </p:pic>
      <p:sp>
        <p:nvSpPr>
          <p:cNvPr id="15" name="ZoneTexte 14"/>
          <p:cNvSpPr txBox="1"/>
          <p:nvPr/>
        </p:nvSpPr>
        <p:spPr>
          <a:xfrm>
            <a:off x="677810" y="5664979"/>
            <a:ext cx="3630101" cy="646331"/>
          </a:xfrm>
          <a:prstGeom prst="rect">
            <a:avLst/>
          </a:prstGeom>
          <a:noFill/>
        </p:spPr>
        <p:txBody>
          <a:bodyPr wrap="square" rtlCol="0">
            <a:spAutoFit/>
          </a:bodyPr>
          <a:lstStyle/>
          <a:p>
            <a:r>
              <a:rPr lang="en-US" i="1" dirty="0" smtClean="0"/>
              <a:t>Proust, Anna et al. Chemical communications 16 (2008): 1837-52 </a:t>
            </a:r>
            <a:endParaRPr lang="fr-FR" dirty="0"/>
          </a:p>
        </p:txBody>
      </p:sp>
      <p:sp>
        <p:nvSpPr>
          <p:cNvPr id="16" name="ZoneTexte 15"/>
          <p:cNvSpPr txBox="1"/>
          <p:nvPr/>
        </p:nvSpPr>
        <p:spPr>
          <a:xfrm>
            <a:off x="9573677" y="5708784"/>
            <a:ext cx="963725" cy="292388"/>
          </a:xfrm>
          <a:prstGeom prst="rect">
            <a:avLst/>
          </a:prstGeom>
          <a:noFill/>
        </p:spPr>
        <p:txBody>
          <a:bodyPr wrap="none" rtlCol="0">
            <a:spAutoFit/>
          </a:bodyPr>
          <a:lstStyle/>
          <a:p>
            <a:r>
              <a:rPr lang="fr-FR" sz="1300" i="1" dirty="0" smtClean="0"/>
              <a:t>Olivier Oms</a:t>
            </a:r>
            <a:endParaRPr lang="fr-FR" sz="1300" i="1" dirty="0"/>
          </a:p>
        </p:txBody>
      </p:sp>
      <p:grpSp>
        <p:nvGrpSpPr>
          <p:cNvPr id="17" name="Groupe 16"/>
          <p:cNvGrpSpPr/>
          <p:nvPr/>
        </p:nvGrpSpPr>
        <p:grpSpPr>
          <a:xfrm>
            <a:off x="8306970" y="1280307"/>
            <a:ext cx="2716455" cy="4440864"/>
            <a:chOff x="487393" y="1052736"/>
            <a:chExt cx="2716455" cy="4440864"/>
          </a:xfrm>
        </p:grpSpPr>
        <p:grpSp>
          <p:nvGrpSpPr>
            <p:cNvPr id="18" name="Groupe 17"/>
            <p:cNvGrpSpPr/>
            <p:nvPr/>
          </p:nvGrpSpPr>
          <p:grpSpPr>
            <a:xfrm>
              <a:off x="487393" y="1088920"/>
              <a:ext cx="2400834" cy="4404680"/>
              <a:chOff x="487393" y="1088920"/>
              <a:chExt cx="2400834" cy="4404680"/>
            </a:xfrm>
          </p:grpSpPr>
          <p:pic>
            <p:nvPicPr>
              <p:cNvPr id="23" name="Picture 2"/>
              <p:cNvPicPr>
                <a:picLocks noChangeAspect="1" noChangeArrowheads="1"/>
              </p:cNvPicPr>
              <p:nvPr/>
            </p:nvPicPr>
            <p:blipFill>
              <a:blip r:embed="rId5" cstate="print"/>
              <a:srcRect/>
              <a:stretch>
                <a:fillRect/>
              </a:stretch>
            </p:blipFill>
            <p:spPr bwMode="auto">
              <a:xfrm rot="5400000">
                <a:off x="960523" y="2575982"/>
                <a:ext cx="1462155" cy="1440000"/>
              </a:xfrm>
              <a:prstGeom prst="rect">
                <a:avLst/>
              </a:prstGeom>
              <a:noFill/>
              <a:ln w="9525">
                <a:noFill/>
                <a:miter lim="800000"/>
                <a:headEnd/>
                <a:tailEnd/>
              </a:ln>
              <a:effectLst/>
            </p:spPr>
          </p:pic>
          <p:pic>
            <p:nvPicPr>
              <p:cNvPr id="24" name="Picture 4"/>
              <p:cNvPicPr>
                <a:picLocks noChangeAspect="1" noChangeArrowheads="1"/>
              </p:cNvPicPr>
              <p:nvPr/>
            </p:nvPicPr>
            <p:blipFill>
              <a:blip r:embed="rId6" cstate="print"/>
              <a:srcRect/>
              <a:stretch>
                <a:fillRect/>
              </a:stretch>
            </p:blipFill>
            <p:spPr bwMode="auto">
              <a:xfrm>
                <a:off x="487393" y="1088920"/>
                <a:ext cx="1996375" cy="1620000"/>
              </a:xfrm>
              <a:prstGeom prst="rect">
                <a:avLst/>
              </a:prstGeom>
              <a:noFill/>
              <a:ln w="9525">
                <a:noFill/>
                <a:miter lim="800000"/>
                <a:headEnd/>
                <a:tailEnd/>
              </a:ln>
              <a:effectLst/>
            </p:spPr>
          </p:pic>
          <p:pic>
            <p:nvPicPr>
              <p:cNvPr id="25" name="Picture 6"/>
              <p:cNvPicPr>
                <a:picLocks noChangeAspect="1" noChangeArrowheads="1"/>
              </p:cNvPicPr>
              <p:nvPr/>
            </p:nvPicPr>
            <p:blipFill>
              <a:blip r:embed="rId7" cstate="print"/>
              <a:srcRect/>
              <a:stretch>
                <a:fillRect/>
              </a:stretch>
            </p:blipFill>
            <p:spPr bwMode="auto">
              <a:xfrm>
                <a:off x="928800" y="3873600"/>
                <a:ext cx="1959427" cy="1620000"/>
              </a:xfrm>
              <a:prstGeom prst="rect">
                <a:avLst/>
              </a:prstGeom>
              <a:noFill/>
              <a:ln w="9525">
                <a:noFill/>
                <a:miter lim="800000"/>
                <a:headEnd/>
                <a:tailEnd/>
              </a:ln>
              <a:effectLst/>
            </p:spPr>
          </p:pic>
        </p:grpSp>
        <p:grpSp>
          <p:nvGrpSpPr>
            <p:cNvPr id="19" name="Groupe 18"/>
            <p:cNvGrpSpPr/>
            <p:nvPr/>
          </p:nvGrpSpPr>
          <p:grpSpPr>
            <a:xfrm>
              <a:off x="2471590" y="1052736"/>
              <a:ext cx="360040" cy="360040"/>
              <a:chOff x="4355976" y="1052736"/>
              <a:chExt cx="360040" cy="360040"/>
            </a:xfrm>
          </p:grpSpPr>
          <p:cxnSp>
            <p:nvCxnSpPr>
              <p:cNvPr id="21" name="Connecteur droit 20"/>
              <p:cNvCxnSpPr/>
              <p:nvPr/>
            </p:nvCxnSpPr>
            <p:spPr>
              <a:xfrm>
                <a:off x="4355976" y="1052736"/>
                <a:ext cx="36004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4716016" y="1052736"/>
                <a:ext cx="0" cy="3600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ZoneTexte 19"/>
            <p:cNvSpPr txBox="1"/>
            <p:nvPr/>
          </p:nvSpPr>
          <p:spPr>
            <a:xfrm>
              <a:off x="2831630" y="1052736"/>
              <a:ext cx="372218" cy="369332"/>
            </a:xfrm>
            <a:prstGeom prst="rect">
              <a:avLst/>
            </a:prstGeom>
            <a:noFill/>
          </p:spPr>
          <p:txBody>
            <a:bodyPr wrap="none" rtlCol="0">
              <a:spAutoFit/>
            </a:bodyPr>
            <a:lstStyle/>
            <a:p>
              <a:r>
                <a:rPr lang="fr-FR" dirty="0" smtClean="0"/>
                <a:t>3-</a:t>
              </a:r>
              <a:endParaRPr lang="fr-FR" dirty="0"/>
            </a:p>
          </p:txBody>
        </p:sp>
      </p:grpSp>
      <p:sp>
        <p:nvSpPr>
          <p:cNvPr id="26" name="ZoneTexte 25"/>
          <p:cNvSpPr txBox="1"/>
          <p:nvPr/>
        </p:nvSpPr>
        <p:spPr>
          <a:xfrm>
            <a:off x="5188094" y="2623198"/>
            <a:ext cx="3942105" cy="338554"/>
          </a:xfrm>
          <a:prstGeom prst="rect">
            <a:avLst/>
          </a:prstGeom>
          <a:solidFill>
            <a:schemeClr val="bg1"/>
          </a:solidFill>
          <a:ln>
            <a:solidFill>
              <a:schemeClr val="tx1"/>
            </a:solidFill>
          </a:ln>
        </p:spPr>
        <p:txBody>
          <a:bodyPr wrap="none" rtlCol="0">
            <a:spAutoFit/>
          </a:bodyPr>
          <a:lstStyle/>
          <a:p>
            <a:r>
              <a:rPr lang="fr-FR" sz="1600" dirty="0" smtClean="0"/>
              <a:t>[MnMo</a:t>
            </a:r>
            <a:r>
              <a:rPr lang="fr-FR" sz="1600" baseline="-25000" dirty="0" smtClean="0"/>
              <a:t>6</a:t>
            </a:r>
            <a:r>
              <a:rPr lang="fr-FR" sz="1600" dirty="0" smtClean="0"/>
              <a:t>O</a:t>
            </a:r>
            <a:r>
              <a:rPr lang="fr-FR" sz="1600" baseline="-25000" dirty="0" smtClean="0"/>
              <a:t>18</a:t>
            </a:r>
            <a:r>
              <a:rPr lang="fr-FR" sz="1600" dirty="0" smtClean="0"/>
              <a:t>{(OCH</a:t>
            </a:r>
            <a:r>
              <a:rPr lang="fr-FR" sz="1600" baseline="-25000" dirty="0" smtClean="0"/>
              <a:t>2</a:t>
            </a:r>
            <a:r>
              <a:rPr lang="fr-FR" sz="1600" dirty="0" smtClean="0"/>
              <a:t>)</a:t>
            </a:r>
            <a:r>
              <a:rPr lang="fr-FR" sz="1600" baseline="-25000" dirty="0" smtClean="0"/>
              <a:t>3</a:t>
            </a:r>
            <a:r>
              <a:rPr lang="fr-FR" sz="1600" dirty="0" smtClean="0"/>
              <a:t>CNHC(O)C</a:t>
            </a:r>
            <a:r>
              <a:rPr lang="fr-FR" sz="1600" baseline="-25000" dirty="0" smtClean="0"/>
              <a:t>21</a:t>
            </a:r>
            <a:r>
              <a:rPr lang="fr-FR" sz="1600" dirty="0" smtClean="0"/>
              <a:t>H</a:t>
            </a:r>
            <a:r>
              <a:rPr lang="fr-FR" sz="1600" baseline="-25000" dirty="0" smtClean="0"/>
              <a:t>21</a:t>
            </a:r>
            <a:r>
              <a:rPr lang="fr-FR" sz="1600" dirty="0" smtClean="0"/>
              <a:t>N</a:t>
            </a:r>
            <a:r>
              <a:rPr lang="fr-FR" sz="1600" baseline="-25000" dirty="0" smtClean="0"/>
              <a:t>2</a:t>
            </a:r>
            <a:r>
              <a:rPr lang="fr-FR" sz="1600" dirty="0" smtClean="0"/>
              <a:t>O</a:t>
            </a:r>
            <a:r>
              <a:rPr lang="fr-FR" sz="1600" baseline="-25000" dirty="0" smtClean="0"/>
              <a:t>4</a:t>
            </a:r>
            <a:r>
              <a:rPr lang="fr-FR" sz="1600" dirty="0" smtClean="0"/>
              <a:t>)}</a:t>
            </a:r>
            <a:r>
              <a:rPr lang="fr-FR" sz="1600" baseline="-25000" dirty="0" smtClean="0"/>
              <a:t>2</a:t>
            </a:r>
            <a:r>
              <a:rPr lang="fr-FR" sz="1600" dirty="0" smtClean="0"/>
              <a:t>]</a:t>
            </a:r>
            <a:r>
              <a:rPr lang="fr-FR" sz="1600" baseline="30000" dirty="0" smtClean="0"/>
              <a:t>3-</a:t>
            </a:r>
            <a:endParaRPr lang="fr-FR" sz="1600" baseline="30000" dirty="0"/>
          </a:p>
        </p:txBody>
      </p:sp>
      <p:sp>
        <p:nvSpPr>
          <p:cNvPr id="27" name="ZoneTexte 26"/>
          <p:cNvSpPr txBox="1"/>
          <p:nvPr/>
        </p:nvSpPr>
        <p:spPr>
          <a:xfrm>
            <a:off x="8637995" y="644811"/>
            <a:ext cx="1550553" cy="369332"/>
          </a:xfrm>
          <a:prstGeom prst="rect">
            <a:avLst/>
          </a:prstGeom>
          <a:solidFill>
            <a:schemeClr val="accent1">
              <a:lumMod val="40000"/>
              <a:lumOff val="60000"/>
            </a:schemeClr>
          </a:solidFill>
          <a:ln>
            <a:solidFill>
              <a:schemeClr val="accent1">
                <a:lumMod val="50000"/>
              </a:schemeClr>
            </a:solidFill>
          </a:ln>
        </p:spPr>
        <p:txBody>
          <a:bodyPr wrap="none" rtlCol="0">
            <a:spAutoFit/>
          </a:bodyPr>
          <a:lstStyle/>
          <a:p>
            <a:r>
              <a:rPr lang="fr-FR" b="1" dirty="0" smtClean="0"/>
              <a:t>Détecté en ESI</a:t>
            </a:r>
            <a:endParaRPr lang="fr-FR" b="1" dirty="0"/>
          </a:p>
        </p:txBody>
      </p:sp>
      <p:sp>
        <p:nvSpPr>
          <p:cNvPr id="28" name="ZoneTexte 27"/>
          <p:cNvSpPr txBox="1"/>
          <p:nvPr/>
        </p:nvSpPr>
        <p:spPr>
          <a:xfrm>
            <a:off x="85648" y="47462"/>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082668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4"/>
          <a:stretch>
            <a:fillRect/>
          </a:stretch>
        </p:blipFill>
        <p:spPr>
          <a:xfrm>
            <a:off x="208161" y="1150687"/>
            <a:ext cx="5899014" cy="3924650"/>
          </a:xfrm>
          <a:prstGeom prst="rect">
            <a:avLst/>
          </a:prstGeom>
        </p:spPr>
      </p:pic>
      <p:sp>
        <p:nvSpPr>
          <p:cNvPr id="5" name="ZoneTexte 4"/>
          <p:cNvSpPr txBox="1"/>
          <p:nvPr/>
        </p:nvSpPr>
        <p:spPr>
          <a:xfrm>
            <a:off x="105577" y="560578"/>
            <a:ext cx="3659592" cy="369332"/>
          </a:xfrm>
          <a:prstGeom prst="rect">
            <a:avLst/>
          </a:prstGeom>
          <a:noFill/>
        </p:spPr>
        <p:txBody>
          <a:bodyPr wrap="none" rtlCol="0">
            <a:spAutoFit/>
          </a:bodyPr>
          <a:lstStyle/>
          <a:p>
            <a:pPr marL="285750" indent="-285750">
              <a:buFont typeface="Arial" panose="020B0604020202020204" pitchFamily="34" charset="0"/>
              <a:buChar char="•"/>
            </a:pPr>
            <a:r>
              <a:rPr lang="fr-FR" b="1" dirty="0">
                <a:solidFill>
                  <a:srgbClr val="0070C0"/>
                </a:solidFill>
              </a:rPr>
              <a:t>Analyse de composé non </a:t>
            </a:r>
            <a:r>
              <a:rPr lang="fr-FR" b="1" dirty="0" smtClean="0">
                <a:solidFill>
                  <a:srgbClr val="0070C0"/>
                </a:solidFill>
              </a:rPr>
              <a:t>polaires</a:t>
            </a:r>
            <a:endParaRPr lang="fr-FR" b="1" dirty="0">
              <a:solidFill>
                <a:srgbClr val="0070C0"/>
              </a:solidFill>
            </a:endParaRPr>
          </a:p>
        </p:txBody>
      </p:sp>
      <p:pic>
        <p:nvPicPr>
          <p:cNvPr id="7" name="Image 6"/>
          <p:cNvPicPr>
            <a:picLocks noChangeAspect="1"/>
          </p:cNvPicPr>
          <p:nvPr/>
        </p:nvPicPr>
        <p:blipFill>
          <a:blip r:embed="rId5"/>
          <a:stretch>
            <a:fillRect/>
          </a:stretch>
        </p:blipFill>
        <p:spPr>
          <a:xfrm>
            <a:off x="7131179" y="3834888"/>
            <a:ext cx="4468639" cy="2970526"/>
          </a:xfrm>
          <a:prstGeom prst="rect">
            <a:avLst/>
          </a:prstGeom>
        </p:spPr>
      </p:pic>
      <p:graphicFrame>
        <p:nvGraphicFramePr>
          <p:cNvPr id="8" name="Objet 7"/>
          <p:cNvGraphicFramePr>
            <a:graphicFrameLocks noChangeAspect="1"/>
          </p:cNvGraphicFramePr>
          <p:nvPr>
            <p:extLst>
              <p:ext uri="{D42A27DB-BD31-4B8C-83A1-F6EECF244321}">
                <p14:modId xmlns:p14="http://schemas.microsoft.com/office/powerpoint/2010/main" val="993223414"/>
              </p:ext>
            </p:extLst>
          </p:nvPr>
        </p:nvGraphicFramePr>
        <p:xfrm>
          <a:off x="7576815" y="4493677"/>
          <a:ext cx="2568531" cy="1022586"/>
        </p:xfrm>
        <a:graphic>
          <a:graphicData uri="http://schemas.openxmlformats.org/presentationml/2006/ole">
            <mc:AlternateContent xmlns:mc="http://schemas.openxmlformats.org/markup-compatibility/2006">
              <mc:Choice xmlns:v="urn:schemas-microsoft-com:vml" Requires="v">
                <p:oleObj spid="_x0000_s2955" name="CS ChemDraw Drawing" r:id="rId6" imgW="4900825" imgH="1951692" progId="ChemDraw.Document.6.0">
                  <p:embed/>
                </p:oleObj>
              </mc:Choice>
              <mc:Fallback>
                <p:oleObj name="CS ChemDraw Drawing" r:id="rId6" imgW="4900825" imgH="1951692" progId="ChemDraw.Document.6.0">
                  <p:embed/>
                  <p:pic>
                    <p:nvPicPr>
                      <p:cNvPr id="4" name="Objet 3"/>
                      <p:cNvPicPr/>
                      <p:nvPr/>
                    </p:nvPicPr>
                    <p:blipFill>
                      <a:blip r:embed="rId7"/>
                      <a:stretch>
                        <a:fillRect/>
                      </a:stretch>
                    </p:blipFill>
                    <p:spPr>
                      <a:xfrm>
                        <a:off x="7576815" y="4493677"/>
                        <a:ext cx="2568531" cy="1022586"/>
                      </a:xfrm>
                      <a:prstGeom prst="rect">
                        <a:avLst/>
                      </a:prstGeom>
                    </p:spPr>
                  </p:pic>
                </p:oleObj>
              </mc:Fallback>
            </mc:AlternateContent>
          </a:graphicData>
        </a:graphic>
      </p:graphicFrame>
      <p:pic>
        <p:nvPicPr>
          <p:cNvPr id="9" name="Image 8"/>
          <p:cNvPicPr>
            <a:picLocks noChangeAspect="1"/>
          </p:cNvPicPr>
          <p:nvPr/>
        </p:nvPicPr>
        <p:blipFill>
          <a:blip r:embed="rId8"/>
          <a:stretch>
            <a:fillRect/>
          </a:stretch>
        </p:blipFill>
        <p:spPr>
          <a:xfrm>
            <a:off x="7099734" y="635329"/>
            <a:ext cx="4500084" cy="3034853"/>
          </a:xfrm>
          <a:prstGeom prst="rect">
            <a:avLst/>
          </a:prstGeom>
        </p:spPr>
      </p:pic>
      <p:graphicFrame>
        <p:nvGraphicFramePr>
          <p:cNvPr id="10" name="Objet 9"/>
          <p:cNvGraphicFramePr>
            <a:graphicFrameLocks noChangeAspect="1"/>
          </p:cNvGraphicFramePr>
          <p:nvPr>
            <p:extLst>
              <p:ext uri="{D42A27DB-BD31-4B8C-83A1-F6EECF244321}">
                <p14:modId xmlns:p14="http://schemas.microsoft.com/office/powerpoint/2010/main" val="2231618389"/>
              </p:ext>
            </p:extLst>
          </p:nvPr>
        </p:nvGraphicFramePr>
        <p:xfrm>
          <a:off x="10276809" y="1397052"/>
          <a:ext cx="1539593" cy="826345"/>
        </p:xfrm>
        <a:graphic>
          <a:graphicData uri="http://schemas.openxmlformats.org/presentationml/2006/ole">
            <mc:AlternateContent xmlns:mc="http://schemas.openxmlformats.org/markup-compatibility/2006">
              <mc:Choice xmlns:v="urn:schemas-microsoft-com:vml" Requires="v">
                <p:oleObj spid="_x0000_s2956" name="CS ChemDraw Drawing" r:id="rId9" imgW="2960504" imgH="1589164" progId="ChemDraw.Document.6.0">
                  <p:embed/>
                </p:oleObj>
              </mc:Choice>
              <mc:Fallback>
                <p:oleObj name="CS ChemDraw Drawing" r:id="rId9" imgW="2960504" imgH="1589164" progId="ChemDraw.Document.6.0">
                  <p:embed/>
                  <p:pic>
                    <p:nvPicPr>
                      <p:cNvPr id="6" name="Objet 5"/>
                      <p:cNvPicPr/>
                      <p:nvPr/>
                    </p:nvPicPr>
                    <p:blipFill>
                      <a:blip r:embed="rId10"/>
                      <a:stretch>
                        <a:fillRect/>
                      </a:stretch>
                    </p:blipFill>
                    <p:spPr>
                      <a:xfrm>
                        <a:off x="10276809" y="1397052"/>
                        <a:ext cx="1539593" cy="826345"/>
                      </a:xfrm>
                      <a:prstGeom prst="rect">
                        <a:avLst/>
                      </a:prstGeom>
                    </p:spPr>
                  </p:pic>
                </p:oleObj>
              </mc:Fallback>
            </mc:AlternateContent>
          </a:graphicData>
        </a:graphic>
      </p:graphicFrame>
      <p:sp>
        <p:nvSpPr>
          <p:cNvPr id="6" name="ZoneTexte 5"/>
          <p:cNvSpPr txBox="1"/>
          <p:nvPr/>
        </p:nvSpPr>
        <p:spPr>
          <a:xfrm>
            <a:off x="4564718" y="1111124"/>
            <a:ext cx="3931589" cy="369332"/>
          </a:xfrm>
          <a:prstGeom prst="rect">
            <a:avLst/>
          </a:prstGeom>
          <a:solidFill>
            <a:schemeClr val="accent1">
              <a:lumMod val="40000"/>
              <a:lumOff val="60000"/>
            </a:schemeClr>
          </a:solidFill>
          <a:ln>
            <a:solidFill>
              <a:schemeClr val="accent1">
                <a:lumMod val="50000"/>
              </a:schemeClr>
            </a:solidFill>
          </a:ln>
        </p:spPr>
        <p:txBody>
          <a:bodyPr wrap="none" rtlCol="0">
            <a:spAutoFit/>
          </a:bodyPr>
          <a:lstStyle/>
          <a:p>
            <a:r>
              <a:rPr lang="fr-FR" dirty="0" smtClean="0"/>
              <a:t>Non détectés en ESI / </a:t>
            </a:r>
            <a:r>
              <a:rPr lang="fr-FR" b="1" dirty="0" smtClean="0"/>
              <a:t>Détectés en ASAP</a:t>
            </a:r>
            <a:endParaRPr lang="fr-FR" b="1" dirty="0"/>
          </a:p>
        </p:txBody>
      </p:sp>
      <p:sp>
        <p:nvSpPr>
          <p:cNvPr id="2" name="ZoneTexte 1"/>
          <p:cNvSpPr txBox="1"/>
          <p:nvPr/>
        </p:nvSpPr>
        <p:spPr>
          <a:xfrm>
            <a:off x="483703" y="4520971"/>
            <a:ext cx="2903339" cy="1990583"/>
          </a:xfrm>
          <a:prstGeom prst="rect">
            <a:avLst/>
          </a:prstGeom>
          <a:solidFill>
            <a:schemeClr val="accent1">
              <a:lumMod val="20000"/>
              <a:lumOff val="80000"/>
            </a:schemeClr>
          </a:solidFill>
          <a:ln>
            <a:solidFill>
              <a:schemeClr val="accent1">
                <a:lumMod val="75000"/>
              </a:schemeClr>
            </a:solidFill>
          </a:ln>
        </p:spPr>
        <p:txBody>
          <a:bodyPr wrap="square" rtlCol="0">
            <a:spAutoFit/>
          </a:bodyPr>
          <a:lstStyle/>
          <a:p>
            <a:pPr algn="ctr"/>
            <a:r>
              <a:rPr lang="fr-FR" sz="2000" b="1" dirty="0" smtClean="0"/>
              <a:t>ASAP-MS:</a:t>
            </a:r>
          </a:p>
          <a:p>
            <a:endParaRPr lang="fr-FR" sz="2000" dirty="0" smtClean="0"/>
          </a:p>
          <a:p>
            <a:r>
              <a:rPr lang="fr-FR" sz="2000" b="1" dirty="0" smtClean="0">
                <a:solidFill>
                  <a:srgbClr val="00B050"/>
                </a:solidFill>
              </a:rPr>
              <a:t>✓</a:t>
            </a:r>
            <a:r>
              <a:rPr lang="fr-FR" sz="2000" dirty="0" smtClean="0"/>
              <a:t> Composés apolaires</a:t>
            </a:r>
          </a:p>
          <a:p>
            <a:r>
              <a:rPr lang="fr-FR" sz="2000" b="1" dirty="0" smtClean="0">
                <a:solidFill>
                  <a:srgbClr val="00B050"/>
                </a:solidFill>
              </a:rPr>
              <a:t>✓</a:t>
            </a:r>
            <a:r>
              <a:rPr lang="fr-FR" sz="2000" dirty="0" smtClean="0"/>
              <a:t> Composés volatiles</a:t>
            </a:r>
          </a:p>
          <a:p>
            <a:endParaRPr lang="fr-FR" sz="2000" dirty="0" smtClean="0"/>
          </a:p>
          <a:p>
            <a:r>
              <a:rPr lang="fr-FR" sz="2000" b="1" dirty="0" smtClean="0">
                <a:solidFill>
                  <a:schemeClr val="accent2"/>
                </a:solidFill>
              </a:rPr>
              <a:t>✓</a:t>
            </a:r>
            <a:r>
              <a:rPr lang="fr-FR" sz="2000" dirty="0" smtClean="0"/>
              <a:t> Composés peu soluble</a:t>
            </a:r>
          </a:p>
        </p:txBody>
      </p:sp>
      <p:graphicFrame>
        <p:nvGraphicFramePr>
          <p:cNvPr id="11" name="Objet 10"/>
          <p:cNvGraphicFramePr>
            <a:graphicFrameLocks noChangeAspect="1"/>
          </p:cNvGraphicFramePr>
          <p:nvPr>
            <p:extLst>
              <p:ext uri="{D42A27DB-BD31-4B8C-83A1-F6EECF244321}">
                <p14:modId xmlns:p14="http://schemas.microsoft.com/office/powerpoint/2010/main" val="4130851892"/>
              </p:ext>
            </p:extLst>
          </p:nvPr>
        </p:nvGraphicFramePr>
        <p:xfrm>
          <a:off x="3560656" y="2704438"/>
          <a:ext cx="2687744" cy="721797"/>
        </p:xfrm>
        <a:graphic>
          <a:graphicData uri="http://schemas.openxmlformats.org/presentationml/2006/ole">
            <mc:AlternateContent xmlns:mc="http://schemas.openxmlformats.org/markup-compatibility/2006">
              <mc:Choice xmlns:v="urn:schemas-microsoft-com:vml" Requires="v">
                <p:oleObj spid="_x0000_s2957" name="CS ChemDraw Drawing" r:id="rId11" imgW="4042724" imgH="1086165" progId="ChemDraw.Document.6.0">
                  <p:embed/>
                </p:oleObj>
              </mc:Choice>
              <mc:Fallback>
                <p:oleObj name="CS ChemDraw Drawing" r:id="rId11" imgW="4042724" imgH="1086165" progId="ChemDraw.Document.6.0">
                  <p:embed/>
                  <p:pic>
                    <p:nvPicPr>
                      <p:cNvPr id="3" name="Objet 2"/>
                      <p:cNvPicPr/>
                      <p:nvPr/>
                    </p:nvPicPr>
                    <p:blipFill>
                      <a:blip r:embed="rId12"/>
                      <a:stretch>
                        <a:fillRect/>
                      </a:stretch>
                    </p:blipFill>
                    <p:spPr>
                      <a:xfrm>
                        <a:off x="3560656" y="2704438"/>
                        <a:ext cx="2687744" cy="721797"/>
                      </a:xfrm>
                      <a:prstGeom prst="rect">
                        <a:avLst/>
                      </a:prstGeom>
                    </p:spPr>
                  </p:pic>
                </p:oleObj>
              </mc:Fallback>
            </mc:AlternateContent>
          </a:graphicData>
        </a:graphic>
      </p:graphicFrame>
      <p:sp>
        <p:nvSpPr>
          <p:cNvPr id="12" name="ZoneTexte 11"/>
          <p:cNvSpPr txBox="1"/>
          <p:nvPr/>
        </p:nvSpPr>
        <p:spPr>
          <a:xfrm>
            <a:off x="85648" y="47462"/>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73839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03304" y="1215802"/>
            <a:ext cx="6271397" cy="1261884"/>
          </a:xfrm>
          <a:prstGeom prst="rect">
            <a:avLst/>
          </a:prstGeom>
          <a:noFill/>
        </p:spPr>
        <p:txBody>
          <a:bodyPr wrap="none" rtlCol="0">
            <a:spAutoFit/>
          </a:bodyPr>
          <a:lstStyle/>
          <a:p>
            <a:pPr marL="285750" indent="-285750">
              <a:buFont typeface="Wingdings" panose="05000000000000000000" pitchFamily="2" charset="2"/>
              <a:buChar char="à"/>
            </a:pPr>
            <a:r>
              <a:rPr lang="fr-FR" dirty="0" smtClean="0">
                <a:sym typeface="Wingdings" panose="05000000000000000000" pitchFamily="2" charset="2"/>
              </a:rPr>
              <a:t>Non polaire, peu/pas soluble dans des solvants adaptés à l’ESI</a:t>
            </a:r>
          </a:p>
          <a:p>
            <a:pPr marL="285750" indent="-285750">
              <a:buFont typeface="Wingdings" panose="05000000000000000000" pitchFamily="2" charset="2"/>
              <a:buChar char="à"/>
            </a:pPr>
            <a:r>
              <a:rPr lang="fr-FR" dirty="0" smtClean="0">
                <a:sym typeface="Wingdings" panose="05000000000000000000" pitchFamily="2" charset="2"/>
              </a:rPr>
              <a:t>Trop peu volatiles pour l’ASAP</a:t>
            </a:r>
          </a:p>
          <a:p>
            <a:endParaRPr lang="fr-FR" dirty="0">
              <a:sym typeface="Wingdings" panose="05000000000000000000" pitchFamily="2" charset="2"/>
            </a:endParaRPr>
          </a:p>
          <a:p>
            <a:r>
              <a:rPr lang="fr-FR" sz="2200" b="1" dirty="0" smtClean="0">
                <a:solidFill>
                  <a:srgbClr val="00B050"/>
                </a:solidFill>
                <a:sym typeface="Wingdings" panose="05000000000000000000" pitchFamily="2" charset="2"/>
              </a:rPr>
              <a:t> APCI ?</a:t>
            </a:r>
            <a:endParaRPr lang="fr-FR" sz="2200" b="1" dirty="0">
              <a:solidFill>
                <a:srgbClr val="00B050"/>
              </a:solidFill>
              <a:sym typeface="Wingdings" panose="05000000000000000000" pitchFamily="2" charset="2"/>
            </a:endParaRPr>
          </a:p>
        </p:txBody>
      </p:sp>
      <p:pic>
        <p:nvPicPr>
          <p:cNvPr id="6" name="Image 5"/>
          <p:cNvPicPr>
            <a:picLocks noChangeAspect="1"/>
          </p:cNvPicPr>
          <p:nvPr/>
        </p:nvPicPr>
        <p:blipFill>
          <a:blip r:embed="rId3"/>
          <a:stretch>
            <a:fillRect/>
          </a:stretch>
        </p:blipFill>
        <p:spPr>
          <a:xfrm>
            <a:off x="1414202" y="3342483"/>
            <a:ext cx="3941615" cy="2585085"/>
          </a:xfrm>
          <a:prstGeom prst="rect">
            <a:avLst/>
          </a:prstGeom>
        </p:spPr>
      </p:pic>
      <p:pic>
        <p:nvPicPr>
          <p:cNvPr id="7" name="Image 6"/>
          <p:cNvPicPr>
            <a:picLocks noChangeAspect="1"/>
          </p:cNvPicPr>
          <p:nvPr/>
        </p:nvPicPr>
        <p:blipFill>
          <a:blip r:embed="rId4"/>
          <a:stretch>
            <a:fillRect/>
          </a:stretch>
        </p:blipFill>
        <p:spPr>
          <a:xfrm>
            <a:off x="5355817" y="3342483"/>
            <a:ext cx="3836313" cy="2585085"/>
          </a:xfrm>
          <a:prstGeom prst="rect">
            <a:avLst/>
          </a:prstGeom>
        </p:spPr>
      </p:pic>
      <p:sp>
        <p:nvSpPr>
          <p:cNvPr id="8" name="ZoneTexte 7"/>
          <p:cNvSpPr txBox="1"/>
          <p:nvPr/>
        </p:nvSpPr>
        <p:spPr>
          <a:xfrm>
            <a:off x="4050138" y="5959219"/>
            <a:ext cx="4468083" cy="646331"/>
          </a:xfrm>
          <a:prstGeom prst="rect">
            <a:avLst/>
          </a:prstGeom>
          <a:noFill/>
        </p:spPr>
        <p:txBody>
          <a:bodyPr wrap="none" rtlCol="0">
            <a:spAutoFit/>
          </a:bodyPr>
          <a:lstStyle/>
          <a:p>
            <a:r>
              <a:rPr lang="fr-FR" dirty="0" err="1" smtClean="0"/>
              <a:t>Hexahydro-diindenopyrene</a:t>
            </a:r>
            <a:r>
              <a:rPr lang="fr-FR" dirty="0" smtClean="0"/>
              <a:t> </a:t>
            </a:r>
            <a:r>
              <a:rPr lang="fr-FR" dirty="0"/>
              <a:t>(HDIP) </a:t>
            </a:r>
            <a:r>
              <a:rPr lang="fr-FR" dirty="0" err="1" smtClean="0"/>
              <a:t>derivatives</a:t>
            </a:r>
            <a:endParaRPr lang="fr-FR" dirty="0" smtClean="0"/>
          </a:p>
          <a:p>
            <a:r>
              <a:rPr lang="fr-FR" i="1" dirty="0" smtClean="0"/>
              <a:t>Tanguy Oba, Michel </a:t>
            </a:r>
            <a:r>
              <a:rPr lang="fr-FR" i="1" dirty="0" err="1" smtClean="0"/>
              <a:t>Frigoli</a:t>
            </a:r>
            <a:endParaRPr lang="fr-FR" i="1" dirty="0"/>
          </a:p>
        </p:txBody>
      </p:sp>
      <p:sp>
        <p:nvSpPr>
          <p:cNvPr id="11" name="ZoneTexte 10"/>
          <p:cNvSpPr txBox="1"/>
          <p:nvPr/>
        </p:nvSpPr>
        <p:spPr>
          <a:xfrm>
            <a:off x="3565809" y="2371714"/>
            <a:ext cx="7465698" cy="430887"/>
          </a:xfrm>
          <a:prstGeom prst="rect">
            <a:avLst/>
          </a:prstGeom>
          <a:solidFill>
            <a:schemeClr val="accent1">
              <a:lumMod val="40000"/>
              <a:lumOff val="60000"/>
            </a:schemeClr>
          </a:solidFill>
          <a:ln>
            <a:solidFill>
              <a:schemeClr val="accent1">
                <a:lumMod val="50000"/>
              </a:schemeClr>
            </a:solidFill>
          </a:ln>
        </p:spPr>
        <p:txBody>
          <a:bodyPr wrap="none" rtlCol="0">
            <a:spAutoFit/>
          </a:bodyPr>
          <a:lstStyle/>
          <a:p>
            <a:r>
              <a:rPr lang="fr-FR" sz="2200" b="1" dirty="0" smtClean="0"/>
              <a:t>Non détectés en ESI et ASAP à l’ILV</a:t>
            </a:r>
            <a:r>
              <a:rPr lang="fr-FR" sz="2200" dirty="0" smtClean="0"/>
              <a:t> / </a:t>
            </a:r>
            <a:r>
              <a:rPr lang="fr-FR" sz="2200" b="1" dirty="0" smtClean="0">
                <a:solidFill>
                  <a:srgbClr val="FF0000"/>
                </a:solidFill>
              </a:rPr>
              <a:t>détectés en MALDI</a:t>
            </a:r>
            <a:r>
              <a:rPr lang="fr-FR" sz="2200" dirty="0" smtClean="0">
                <a:solidFill>
                  <a:srgbClr val="FF0000"/>
                </a:solidFill>
              </a:rPr>
              <a:t> </a:t>
            </a:r>
            <a:r>
              <a:rPr lang="fr-FR" sz="2200" b="1" dirty="0" smtClean="0">
                <a:solidFill>
                  <a:srgbClr val="FF0000"/>
                </a:solidFill>
              </a:rPr>
              <a:t>(ICSN)</a:t>
            </a:r>
            <a:endParaRPr lang="fr-FR" sz="2200" b="1" dirty="0">
              <a:solidFill>
                <a:srgbClr val="FF0000"/>
              </a:solidFill>
            </a:endParaRPr>
          </a:p>
        </p:txBody>
      </p:sp>
      <p:sp>
        <p:nvSpPr>
          <p:cNvPr id="9" name="ZoneTexte 8"/>
          <p:cNvSpPr txBox="1"/>
          <p:nvPr/>
        </p:nvSpPr>
        <p:spPr>
          <a:xfrm>
            <a:off x="111774" y="99713"/>
            <a:ext cx="4041299" cy="430887"/>
          </a:xfrm>
          <a:prstGeom prst="rect">
            <a:avLst/>
          </a:prstGeom>
          <a:noFill/>
        </p:spPr>
        <p:txBody>
          <a:bodyPr wrap="none" rtlCol="0">
            <a:spAutoFit/>
          </a:bodyPr>
          <a:lstStyle/>
          <a:p>
            <a:r>
              <a:rPr lang="fr-FR" sz="2200" b="1" dirty="0" smtClean="0">
                <a:solidFill>
                  <a:srgbClr val="002060"/>
                </a:solidFill>
                <a:effectLst>
                  <a:outerShdw blurRad="38100" dist="38100" dir="2700000" algn="tl">
                    <a:srgbClr val="000000">
                      <a:alpha val="43137"/>
                    </a:srgbClr>
                  </a:outerShdw>
                </a:effectLst>
              </a:rPr>
              <a:t>1. Spectrométrie de masse à l’ILV</a:t>
            </a:r>
            <a:endParaRPr lang="fr-FR" sz="2200" b="1" dirty="0">
              <a:solidFill>
                <a:srgbClr val="002060"/>
              </a:solidFill>
              <a:effectLst>
                <a:outerShdw blurRad="38100" dist="38100" dir="2700000" algn="tl">
                  <a:srgbClr val="000000">
                    <a:alpha val="43137"/>
                  </a:srgbClr>
                </a:outerShdw>
              </a:effectLst>
            </a:endParaRPr>
          </a:p>
        </p:txBody>
      </p:sp>
      <p:sp>
        <p:nvSpPr>
          <p:cNvPr id="2" name="Rectangle 1"/>
          <p:cNvSpPr/>
          <p:nvPr/>
        </p:nvSpPr>
        <p:spPr>
          <a:xfrm>
            <a:off x="239002" y="736998"/>
            <a:ext cx="5487080" cy="369332"/>
          </a:xfrm>
          <a:prstGeom prst="rect">
            <a:avLst/>
          </a:prstGeom>
        </p:spPr>
        <p:txBody>
          <a:bodyPr wrap="none">
            <a:spAutoFit/>
          </a:bodyPr>
          <a:lstStyle/>
          <a:p>
            <a:pPr marL="285750" indent="-285750">
              <a:buFont typeface="Arial" panose="020B0604020202020204" pitchFamily="34" charset="0"/>
              <a:buChar char="•"/>
            </a:pPr>
            <a:r>
              <a:rPr lang="fr-FR" b="1" dirty="0">
                <a:solidFill>
                  <a:srgbClr val="0070C0"/>
                </a:solidFill>
                <a:sym typeface="Wingdings" panose="05000000000000000000" pitchFamily="2" charset="2"/>
              </a:rPr>
              <a:t>Composés polycycliques hydrocarbonés conjugués  </a:t>
            </a:r>
            <a:r>
              <a:rPr lang="fr-FR" dirty="0">
                <a:sym typeface="Wingdings" panose="05000000000000000000" pitchFamily="2" charset="2"/>
              </a:rPr>
              <a:t>: </a:t>
            </a:r>
          </a:p>
        </p:txBody>
      </p:sp>
    </p:spTree>
    <p:extLst>
      <p:ext uri="{BB962C8B-B14F-4D97-AF65-F5344CB8AC3E}">
        <p14:creationId xmlns:p14="http://schemas.microsoft.com/office/powerpoint/2010/main" val="102716774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50847</TotalTime>
  <Words>5259</Words>
  <Application>Microsoft Office PowerPoint</Application>
  <PresentationFormat>Grand écran</PresentationFormat>
  <Paragraphs>518</Paragraphs>
  <Slides>25</Slides>
  <Notes>24</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25</vt:i4>
      </vt:variant>
    </vt:vector>
  </HeadingPairs>
  <TitlesOfParts>
    <vt:vector size="34" baseType="lpstr">
      <vt:lpstr>AdvOTce2aec1c</vt:lpstr>
      <vt:lpstr>Amiri</vt:lpstr>
      <vt:lpstr>Arial</vt:lpstr>
      <vt:lpstr>Calibri</vt:lpstr>
      <vt:lpstr>Calibri Light</vt:lpstr>
      <vt:lpstr>Symbol</vt:lpstr>
      <vt:lpstr>Wingdings</vt:lpstr>
      <vt:lpstr>Thème Office</vt:lpstr>
      <vt:lpstr>CS ChemDraw Drawing</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auredamo</dc:creator>
  <cp:lastModifiedBy>Emmanuel Magnier</cp:lastModifiedBy>
  <cp:revision>344</cp:revision>
  <cp:lastPrinted>2024-01-10T15:56:55Z</cp:lastPrinted>
  <dcterms:created xsi:type="dcterms:W3CDTF">2023-11-29T08:29:55Z</dcterms:created>
  <dcterms:modified xsi:type="dcterms:W3CDTF">2024-01-11T08:20:41Z</dcterms:modified>
</cp:coreProperties>
</file>