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9" r:id="rId3"/>
    <p:sldId id="260" r:id="rId4"/>
    <p:sldId id="261" r:id="rId5"/>
    <p:sldId id="256" r:id="rId6"/>
    <p:sldId id="258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417C"/>
    <a:srgbClr val="93161D"/>
    <a:srgbClr val="203864"/>
    <a:srgbClr val="2F5597"/>
    <a:srgbClr val="8FAADC"/>
    <a:srgbClr val="B4C7E7"/>
    <a:srgbClr val="C4D3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50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E7EDE4-8323-49D9-AF94-A3F9AF9B1C9E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A5E640-F199-4388-93F1-190462BC5A4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82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1C9EB1-33D9-462B-9CA5-19C3742FF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9B80072-53E5-43A5-840F-C2EC9D8C01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D90CEA-CA29-4D12-816D-83EE87586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6785B-8E76-4F76-85B8-F8E48786DB3B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609028-0819-4508-A528-0A7586DE4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730E38-E03D-4514-B0B7-A4DFC9311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628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9CD79E-B6EE-46E3-98F4-ED0462DBB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B3DC45F-E464-4C83-BD53-68E16DCA73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D875475-D674-4166-A9CB-D90221098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AEF3-34E5-4ED6-BE03-E55EF1B235E3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5794A2-76E4-4B66-BC9A-222BAC15A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D98839-9E46-401E-9450-CE677CE0E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82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E5E0466-D5B5-4069-AB2E-E123BC90DA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EF74DE-510E-4A59-B8C8-6D037EEABD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D6AAB1-6AF2-4797-9FC1-9DCBC986C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7831A-E86B-49DE-940C-7F15602FFED1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F99592D-9C8E-4963-A3ED-EA3C003F5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BF845D-91EB-4922-8A0D-F33C99A1B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27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2AD5D1-7D65-46DF-845F-6CA5B6181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044C77C-017F-4C46-96B4-23CDD21129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67838D-5FAF-4901-BA16-4346E7FB0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CF48-954B-4642-B218-D23C8DF31140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EDEFD6-C447-4467-B255-1F40EFD53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436235-536C-4E07-9E75-A59EFB417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412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F827C1-ED31-4F88-A71E-4BCD47EDF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8DC0ED-661F-4EBA-A4E3-69DC7E06BA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3E1DA8-4955-4873-83E6-D67EDCD79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C44A6-DE05-4100-9F6E-FA0574C66852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8497DF-67ED-4C70-B47B-E1A784271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55E504-0913-4752-90E9-7B7B2B7E5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989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F5B091-2952-42D8-9C1E-7AD8C8E0C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A4E41F-ACD8-4940-8630-312333E62E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AB76437-86BE-49D2-BEE2-316A3B3866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56FAA85-7E92-4D83-87F4-F67F79F4E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55327-B18A-453D-AE6C-4CAF4144BE88}" type="datetime1">
              <a:rPr lang="en-US" smtClean="0"/>
              <a:t>12/21/2023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AC751E-5A1A-4B9A-AEBF-8AB8725E2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6055DB1-3B76-4EB6-B9FD-738DD10A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26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806F8E-9500-41EC-9CA3-F01869E0A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BD89C67-9AA2-46B4-8F6C-8DE882A1A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0FA6461-475D-47CC-AB15-4940FDCD22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B832C6C-2605-485B-8455-C22B690C7B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6C41535-5492-4D6F-B6F5-72BC91D169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61D3194-803A-4E36-A54E-29F6E1D22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86356-5DDC-4360-B9CA-CD8F60DFD4BF}" type="datetime1">
              <a:rPr lang="en-US" smtClean="0"/>
              <a:t>12/21/2023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446AFB4-A3FD-465E-8AD5-3300E6E6A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FC2AB8E-B714-41ED-BEB0-31677EB48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5C424E-928E-496D-98D0-5BD4C9E4C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D5078E5-2962-4CEC-A5A4-CC4B25F04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B61B4-8F7B-455F-8443-048901D13D91}" type="datetime1">
              <a:rPr lang="en-US" smtClean="0"/>
              <a:t>12/21/2023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1BF55D-1247-4248-83A5-64CCF6093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4E8E23-8CA1-4AFE-8132-783C8A114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75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0DEB699-4045-49EF-96B6-50A4D82D8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D502A-0AD5-4C0D-856A-494505142002}" type="datetime1">
              <a:rPr lang="en-US" smtClean="0"/>
              <a:t>12/21/2023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64D211-79A7-46F3-90E0-32994AAA9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20A5C6F-32A6-4C8F-BB43-128714917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721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8625B3-A022-43EE-A914-4B6C14795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3F6C2A-1244-4A5C-BC06-A2EF2DC54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DF6740C-F7A8-4FCB-9C66-4666E095C9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B437D80-4D24-4D78-BFAF-345EB680A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92B8-5C21-4F36-8DD9-BFE01F7E1F95}" type="datetime1">
              <a:rPr lang="en-US" smtClean="0"/>
              <a:t>12/21/2023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252606A-802D-48D9-8C91-84A87DF26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D7AE647-A0AB-4B12-BA28-66A77E4A0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441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9E07D5-907F-457D-B416-4DE8279D0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87FC4A7-5FA9-4137-BB3D-840D6EB984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DA5561F-446D-4AAB-A241-E17801A0E7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F142F2-6CBC-41D9-9396-645FF273C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420F-C98C-44B9-BD38-70E91FA9E919}" type="datetime1">
              <a:rPr lang="en-US" smtClean="0"/>
              <a:t>12/21/2023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AE2E72E-E5C1-4220-A358-5EDFBF27B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442179E-C140-4218-B161-66A4DB89B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770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01458-6A74-473D-976A-F81874287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E6500B-6362-49B4-967D-C0107A8E6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3998046-4060-4712-BADE-A0206D8CCA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D94F9-5AAA-44C8-A983-DFD69D348F93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FC26A7-5508-422E-8574-77B0BD653C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5605E82-089A-4FE3-BD56-8BFC208624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0E823-3D19-4564-B865-4290C40E321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57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ation.ifsem.cnrs.fr/" TargetMode="External"/><Relationship Id="rId7" Type="http://schemas.openxmlformats.org/officeDocument/2006/relationships/image" Target="../media/image8.png"/><Relationship Id="rId2" Type="http://schemas.openxmlformats.org/officeDocument/2006/relationships/hyperlink" Target="https://ecampus.paris-saclay.fr/enrol/index.php?id=120079#section-0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D83C40A-30BB-4C83-BAF7-71D53591855F}"/>
              </a:ext>
            </a:extLst>
          </p:cNvPr>
          <p:cNvSpPr txBox="1"/>
          <p:nvPr/>
        </p:nvSpPr>
        <p:spPr>
          <a:xfrm>
            <a:off x="292964" y="119864"/>
            <a:ext cx="3222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93161D"/>
                </a:solidFill>
              </a:rPr>
              <a:t>Référents</a:t>
            </a:r>
            <a:r>
              <a:rPr lang="en-US" sz="2400" b="1" dirty="0">
                <a:solidFill>
                  <a:srgbClr val="93161D"/>
                </a:solidFill>
              </a:rPr>
              <a:t> </a:t>
            </a:r>
            <a:r>
              <a:rPr lang="en-US" sz="2400" b="1" dirty="0" err="1">
                <a:solidFill>
                  <a:srgbClr val="93161D"/>
                </a:solidFill>
              </a:rPr>
              <a:t>parité</a:t>
            </a:r>
            <a:r>
              <a:rPr lang="en-US" sz="2400" b="1" dirty="0">
                <a:solidFill>
                  <a:srgbClr val="93161D"/>
                </a:solidFill>
              </a:rPr>
              <a:t>/égalité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E68F8B0-C91E-461B-93C9-B3F13C45361E}"/>
              </a:ext>
            </a:extLst>
          </p:cNvPr>
          <p:cNvSpPr txBox="1"/>
          <p:nvPr/>
        </p:nvSpPr>
        <p:spPr>
          <a:xfrm>
            <a:off x="292964" y="473505"/>
            <a:ext cx="165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22417C"/>
                </a:solidFill>
              </a:rPr>
              <a:t>A quoi </a:t>
            </a:r>
            <a:r>
              <a:rPr lang="en-US" i="1" dirty="0" err="1">
                <a:solidFill>
                  <a:srgbClr val="22417C"/>
                </a:solidFill>
              </a:rPr>
              <a:t>sert</a:t>
            </a:r>
            <a:r>
              <a:rPr lang="en-US" i="1" dirty="0">
                <a:solidFill>
                  <a:srgbClr val="22417C"/>
                </a:solidFill>
              </a:rPr>
              <a:t>-on ?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2E2759-30BB-4BF1-82C5-FF4C3A74D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1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6B66EDB-9C8C-43E6-8379-89987D40CEFE}"/>
              </a:ext>
            </a:extLst>
          </p:cNvPr>
          <p:cNvSpPr txBox="1"/>
          <p:nvPr/>
        </p:nvSpPr>
        <p:spPr>
          <a:xfrm>
            <a:off x="292964" y="1196478"/>
            <a:ext cx="11881971" cy="1711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/>
              <a:t>Veiller à la représentativité hommes-femmes à tous les niveaux (Recrutements, Jurys, Conseils)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/>
              <a:t>Prendre garde à l’ensemble des comportements inappropriés conscients ou non: respect de la parole de chacun(e) par ex.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/>
              <a:t>Sensibiliser, Informer, Prévenir, Réagir, Accompagner au besoin (Victimes et témoins)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/>
              <a:t>Être à l’écoute et pouvoir renseigner toutes personnes le désirant </a:t>
            </a:r>
          </a:p>
        </p:txBody>
      </p:sp>
    </p:spTree>
    <p:extLst>
      <p:ext uri="{BB962C8B-B14F-4D97-AF65-F5344CB8AC3E}">
        <p14:creationId xmlns:p14="http://schemas.microsoft.com/office/powerpoint/2010/main" val="514448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D83C40A-30BB-4C83-BAF7-71D53591855F}"/>
              </a:ext>
            </a:extLst>
          </p:cNvPr>
          <p:cNvSpPr txBox="1"/>
          <p:nvPr/>
        </p:nvSpPr>
        <p:spPr>
          <a:xfrm>
            <a:off x="292964" y="119864"/>
            <a:ext cx="5121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93161D"/>
                </a:solidFill>
              </a:rPr>
              <a:t>RPS : </a:t>
            </a:r>
            <a:r>
              <a:rPr lang="en-US" sz="2400" b="1" dirty="0" err="1">
                <a:solidFill>
                  <a:srgbClr val="93161D"/>
                </a:solidFill>
              </a:rPr>
              <a:t>Risques</a:t>
            </a:r>
            <a:r>
              <a:rPr lang="en-US" sz="2400" b="1" dirty="0">
                <a:solidFill>
                  <a:srgbClr val="93161D"/>
                </a:solidFill>
              </a:rPr>
              <a:t> Psycho-</a:t>
            </a:r>
            <a:r>
              <a:rPr lang="en-US" sz="2400" b="1" dirty="0" err="1">
                <a:solidFill>
                  <a:srgbClr val="93161D"/>
                </a:solidFill>
              </a:rPr>
              <a:t>sociaux</a:t>
            </a:r>
            <a:r>
              <a:rPr lang="en-US" sz="2400" b="1" dirty="0">
                <a:solidFill>
                  <a:srgbClr val="93161D"/>
                </a:solidFill>
              </a:rPr>
              <a:t> au travail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C9017E5-4E75-43A4-BF62-C0E9AC44E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2</a:t>
            </a:fld>
            <a:endParaRPr lang="en-US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A562F63-EF45-4897-962E-CCFA97A8D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645" y="581529"/>
            <a:ext cx="9322205" cy="616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78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D83C40A-30BB-4C83-BAF7-71D53591855F}"/>
              </a:ext>
            </a:extLst>
          </p:cNvPr>
          <p:cNvSpPr txBox="1"/>
          <p:nvPr/>
        </p:nvSpPr>
        <p:spPr>
          <a:xfrm>
            <a:off x="292964" y="119864"/>
            <a:ext cx="5121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93161D"/>
                </a:solidFill>
              </a:rPr>
              <a:t>RPS : </a:t>
            </a:r>
            <a:r>
              <a:rPr lang="en-US" sz="2400" b="1" dirty="0" err="1">
                <a:solidFill>
                  <a:srgbClr val="93161D"/>
                </a:solidFill>
              </a:rPr>
              <a:t>Risques</a:t>
            </a:r>
            <a:r>
              <a:rPr lang="en-US" sz="2400" b="1" dirty="0">
                <a:solidFill>
                  <a:srgbClr val="93161D"/>
                </a:solidFill>
              </a:rPr>
              <a:t> Psycho-</a:t>
            </a:r>
            <a:r>
              <a:rPr lang="en-US" sz="2400" b="1" dirty="0" err="1">
                <a:solidFill>
                  <a:srgbClr val="93161D"/>
                </a:solidFill>
              </a:rPr>
              <a:t>sociaux</a:t>
            </a:r>
            <a:r>
              <a:rPr lang="en-US" sz="2400" b="1" dirty="0">
                <a:solidFill>
                  <a:srgbClr val="93161D"/>
                </a:solidFill>
              </a:rPr>
              <a:t> au travail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23059C8-9EA6-4319-8811-7B7C48B5B7FF}"/>
              </a:ext>
            </a:extLst>
          </p:cNvPr>
          <p:cNvSpPr txBox="1"/>
          <p:nvPr/>
        </p:nvSpPr>
        <p:spPr>
          <a:xfrm>
            <a:off x="292964" y="473505"/>
            <a:ext cx="2381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22417C"/>
                </a:solidFill>
              </a:rPr>
              <a:t>Comment les </a:t>
            </a:r>
            <a:r>
              <a:rPr lang="en-US" i="1" dirty="0" err="1">
                <a:solidFill>
                  <a:srgbClr val="22417C"/>
                </a:solidFill>
              </a:rPr>
              <a:t>prévenir</a:t>
            </a:r>
            <a:r>
              <a:rPr lang="en-US" i="1" dirty="0">
                <a:solidFill>
                  <a:srgbClr val="22417C"/>
                </a:solidFill>
              </a:rPr>
              <a:t> ?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E47FE2F-9A19-46A1-80DB-D87719288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3</a:t>
            </a:fld>
            <a:endParaRPr lang="en-US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3CECAAC-92A2-447D-90FD-3E3BEC0C2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973" y="869818"/>
            <a:ext cx="7868054" cy="511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448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D83C40A-30BB-4C83-BAF7-71D53591855F}"/>
              </a:ext>
            </a:extLst>
          </p:cNvPr>
          <p:cNvSpPr txBox="1"/>
          <p:nvPr/>
        </p:nvSpPr>
        <p:spPr>
          <a:xfrm>
            <a:off x="292964" y="119864"/>
            <a:ext cx="5121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93161D"/>
                </a:solidFill>
              </a:rPr>
              <a:t>RPS : </a:t>
            </a:r>
            <a:r>
              <a:rPr lang="en-US" sz="2400" b="1" dirty="0" err="1">
                <a:solidFill>
                  <a:srgbClr val="93161D"/>
                </a:solidFill>
              </a:rPr>
              <a:t>Risques</a:t>
            </a:r>
            <a:r>
              <a:rPr lang="en-US" sz="2400" b="1" dirty="0">
                <a:solidFill>
                  <a:srgbClr val="93161D"/>
                </a:solidFill>
              </a:rPr>
              <a:t> Psycho-</a:t>
            </a:r>
            <a:r>
              <a:rPr lang="en-US" sz="2400" b="1" dirty="0" err="1">
                <a:solidFill>
                  <a:srgbClr val="93161D"/>
                </a:solidFill>
              </a:rPr>
              <a:t>sociaux</a:t>
            </a:r>
            <a:r>
              <a:rPr lang="en-US" sz="2400" b="1" dirty="0">
                <a:solidFill>
                  <a:srgbClr val="93161D"/>
                </a:solidFill>
              </a:rPr>
              <a:t> au travail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E47FE2F-9A19-46A1-80DB-D87719288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4</a:t>
            </a:fld>
            <a:endParaRPr lang="en-US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8F22C06-75B5-4382-8ADC-93B498F45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3906" y="838067"/>
            <a:ext cx="7544188" cy="518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977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8126FC3-DACF-4E8E-8F7D-64F49AA38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87" y="1066203"/>
            <a:ext cx="6496929" cy="364784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1285D14-91A6-4C0A-9DFF-CD4043399DFF}"/>
              </a:ext>
            </a:extLst>
          </p:cNvPr>
          <p:cNvSpPr txBox="1"/>
          <p:nvPr/>
        </p:nvSpPr>
        <p:spPr>
          <a:xfrm>
            <a:off x="292964" y="119864"/>
            <a:ext cx="5961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93161D"/>
                </a:solidFill>
              </a:rPr>
              <a:t>VSS: </a:t>
            </a:r>
            <a:r>
              <a:rPr lang="en-US" sz="2400" b="1" dirty="0" err="1">
                <a:solidFill>
                  <a:srgbClr val="93161D"/>
                </a:solidFill>
              </a:rPr>
              <a:t>Violences</a:t>
            </a:r>
            <a:r>
              <a:rPr lang="en-US" sz="2400" b="1" dirty="0">
                <a:solidFill>
                  <a:srgbClr val="93161D"/>
                </a:solidFill>
              </a:rPr>
              <a:t> </a:t>
            </a:r>
            <a:r>
              <a:rPr lang="en-US" sz="2400" b="1" dirty="0" err="1">
                <a:solidFill>
                  <a:srgbClr val="93161D"/>
                </a:solidFill>
              </a:rPr>
              <a:t>Sexistes</a:t>
            </a:r>
            <a:r>
              <a:rPr lang="en-US" sz="2400" b="1" dirty="0">
                <a:solidFill>
                  <a:srgbClr val="93161D"/>
                </a:solidFill>
              </a:rPr>
              <a:t> et </a:t>
            </a:r>
            <a:r>
              <a:rPr lang="en-US" sz="2400" b="1" dirty="0" err="1">
                <a:solidFill>
                  <a:srgbClr val="93161D"/>
                </a:solidFill>
              </a:rPr>
              <a:t>Sexuelles</a:t>
            </a:r>
            <a:r>
              <a:rPr lang="en-US" sz="2400" b="1" dirty="0">
                <a:solidFill>
                  <a:srgbClr val="93161D"/>
                </a:solidFill>
              </a:rPr>
              <a:t> au travail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A2C72D-9E9A-4081-83A7-84896990FD78}"/>
              </a:ext>
            </a:extLst>
          </p:cNvPr>
          <p:cNvSpPr/>
          <p:nvPr/>
        </p:nvSpPr>
        <p:spPr>
          <a:xfrm>
            <a:off x="136887" y="5185710"/>
            <a:ext cx="59591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B4C7E7"/>
                </a:solidFill>
              </a:rPr>
              <a:t>Tout </a:t>
            </a:r>
            <a:r>
              <a:rPr lang="en-US" sz="1600" i="1" dirty="0" err="1">
                <a:solidFill>
                  <a:srgbClr val="B4C7E7"/>
                </a:solidFill>
              </a:rPr>
              <a:t>agissement</a:t>
            </a:r>
            <a:r>
              <a:rPr lang="en-US" sz="1600" i="1" dirty="0">
                <a:solidFill>
                  <a:srgbClr val="B4C7E7"/>
                </a:solidFill>
              </a:rPr>
              <a:t> </a:t>
            </a:r>
            <a:r>
              <a:rPr lang="en-US" sz="1600" i="1" dirty="0" err="1">
                <a:solidFill>
                  <a:srgbClr val="B4C7E7"/>
                </a:solidFill>
              </a:rPr>
              <a:t>lié</a:t>
            </a:r>
            <a:r>
              <a:rPr lang="en-US" sz="1600" i="1" dirty="0">
                <a:solidFill>
                  <a:srgbClr val="B4C7E7"/>
                </a:solidFill>
              </a:rPr>
              <a:t> au </a:t>
            </a:r>
            <a:r>
              <a:rPr lang="en-US" sz="1600" i="1" dirty="0" err="1">
                <a:solidFill>
                  <a:srgbClr val="B4C7E7"/>
                </a:solidFill>
              </a:rPr>
              <a:t>sexe</a:t>
            </a:r>
            <a:r>
              <a:rPr lang="en-US" sz="1600" i="1" dirty="0">
                <a:solidFill>
                  <a:srgbClr val="B4C7E7"/>
                </a:solidFill>
              </a:rPr>
              <a:t> </a:t>
            </a:r>
            <a:r>
              <a:rPr lang="en-US" sz="1600" i="1" dirty="0" err="1">
                <a:solidFill>
                  <a:srgbClr val="B4C7E7"/>
                </a:solidFill>
              </a:rPr>
              <a:t>d'une</a:t>
            </a:r>
            <a:r>
              <a:rPr lang="en-US" sz="1600" i="1" dirty="0">
                <a:solidFill>
                  <a:srgbClr val="B4C7E7"/>
                </a:solidFill>
              </a:rPr>
              <a:t> </a:t>
            </a:r>
            <a:r>
              <a:rPr lang="en-US" sz="1600" i="1" dirty="0" err="1">
                <a:solidFill>
                  <a:srgbClr val="B4C7E7"/>
                </a:solidFill>
              </a:rPr>
              <a:t>personne</a:t>
            </a:r>
            <a:r>
              <a:rPr lang="en-US" sz="1600" i="1" dirty="0">
                <a:solidFill>
                  <a:srgbClr val="B4C7E7"/>
                </a:solidFill>
              </a:rPr>
              <a:t>, </a:t>
            </a:r>
            <a:r>
              <a:rPr lang="en-US" sz="1600" i="1" dirty="0" err="1">
                <a:solidFill>
                  <a:srgbClr val="B4C7E7"/>
                </a:solidFill>
              </a:rPr>
              <a:t>ayant</a:t>
            </a:r>
            <a:r>
              <a:rPr lang="en-US" sz="1600" i="1" dirty="0">
                <a:solidFill>
                  <a:srgbClr val="B4C7E7"/>
                </a:solidFill>
              </a:rPr>
              <a:t> pour </a:t>
            </a:r>
            <a:r>
              <a:rPr lang="en-US" sz="1600" i="1" dirty="0" err="1">
                <a:solidFill>
                  <a:srgbClr val="B4C7E7"/>
                </a:solidFill>
              </a:rPr>
              <a:t>objet</a:t>
            </a:r>
            <a:r>
              <a:rPr lang="en-US" sz="1600" i="1" dirty="0">
                <a:solidFill>
                  <a:srgbClr val="B4C7E7"/>
                </a:solidFill>
              </a:rPr>
              <a:t> </a:t>
            </a:r>
            <a:r>
              <a:rPr lang="en-US" sz="1600" i="1" dirty="0" err="1">
                <a:solidFill>
                  <a:srgbClr val="B4C7E7"/>
                </a:solidFill>
              </a:rPr>
              <a:t>ou</a:t>
            </a:r>
            <a:r>
              <a:rPr lang="en-US" sz="1600" i="1" dirty="0">
                <a:solidFill>
                  <a:srgbClr val="B4C7E7"/>
                </a:solidFill>
              </a:rPr>
              <a:t> pour </a:t>
            </a:r>
            <a:r>
              <a:rPr lang="en-US" sz="1600" i="1" dirty="0" err="1">
                <a:solidFill>
                  <a:srgbClr val="B4C7E7"/>
                </a:solidFill>
              </a:rPr>
              <a:t>effet</a:t>
            </a:r>
            <a:r>
              <a:rPr lang="en-US" sz="1600" i="1" dirty="0">
                <a:solidFill>
                  <a:srgbClr val="B4C7E7"/>
                </a:solidFill>
              </a:rPr>
              <a:t> de porter </a:t>
            </a:r>
            <a:r>
              <a:rPr lang="en-US" sz="1600" i="1" dirty="0" err="1">
                <a:solidFill>
                  <a:srgbClr val="B4C7E7"/>
                </a:solidFill>
              </a:rPr>
              <a:t>atteinte</a:t>
            </a:r>
            <a:r>
              <a:rPr lang="en-US" sz="1600" i="1" dirty="0">
                <a:solidFill>
                  <a:srgbClr val="B4C7E7"/>
                </a:solidFill>
              </a:rPr>
              <a:t> à </a:t>
            </a:r>
            <a:r>
              <a:rPr lang="en-US" sz="1600" i="1" dirty="0" err="1">
                <a:solidFill>
                  <a:srgbClr val="B4C7E7"/>
                </a:solidFill>
              </a:rPr>
              <a:t>sa</a:t>
            </a:r>
            <a:r>
              <a:rPr lang="en-US" sz="1600" i="1" dirty="0">
                <a:solidFill>
                  <a:srgbClr val="B4C7E7"/>
                </a:solidFill>
              </a:rPr>
              <a:t> </a:t>
            </a:r>
            <a:r>
              <a:rPr lang="en-US" sz="1600" i="1" dirty="0" err="1">
                <a:solidFill>
                  <a:srgbClr val="B4C7E7"/>
                </a:solidFill>
              </a:rPr>
              <a:t>dignité</a:t>
            </a:r>
            <a:r>
              <a:rPr lang="en-US" sz="1600" i="1" dirty="0">
                <a:solidFill>
                  <a:srgbClr val="B4C7E7"/>
                </a:solidFill>
              </a:rPr>
              <a:t> </a:t>
            </a:r>
            <a:r>
              <a:rPr lang="en-US" sz="1600" i="1" dirty="0" err="1">
                <a:solidFill>
                  <a:srgbClr val="B4C7E7"/>
                </a:solidFill>
              </a:rPr>
              <a:t>ou</a:t>
            </a:r>
            <a:r>
              <a:rPr lang="en-US" sz="1600" i="1" dirty="0">
                <a:solidFill>
                  <a:srgbClr val="B4C7E7"/>
                </a:solidFill>
              </a:rPr>
              <a:t> de </a:t>
            </a:r>
            <a:r>
              <a:rPr lang="en-US" sz="1600" i="1" dirty="0" err="1">
                <a:solidFill>
                  <a:srgbClr val="B4C7E7"/>
                </a:solidFill>
              </a:rPr>
              <a:t>créer</a:t>
            </a:r>
            <a:r>
              <a:rPr lang="en-US" sz="1600" i="1" dirty="0">
                <a:solidFill>
                  <a:srgbClr val="B4C7E7"/>
                </a:solidFill>
              </a:rPr>
              <a:t> un </a:t>
            </a:r>
            <a:r>
              <a:rPr lang="en-US" sz="1600" i="1" dirty="0" err="1">
                <a:solidFill>
                  <a:srgbClr val="B4C7E7"/>
                </a:solidFill>
              </a:rPr>
              <a:t>environnement</a:t>
            </a:r>
            <a:r>
              <a:rPr lang="en-US" sz="1600" i="1" dirty="0">
                <a:solidFill>
                  <a:srgbClr val="B4C7E7"/>
                </a:solidFill>
              </a:rPr>
              <a:t> </a:t>
            </a:r>
            <a:r>
              <a:rPr lang="en-US" sz="1600" i="1" dirty="0" err="1">
                <a:solidFill>
                  <a:srgbClr val="B4C7E7"/>
                </a:solidFill>
              </a:rPr>
              <a:t>intimidant</a:t>
            </a:r>
            <a:r>
              <a:rPr lang="en-US" sz="1600" i="1" dirty="0">
                <a:solidFill>
                  <a:srgbClr val="B4C7E7"/>
                </a:solidFill>
              </a:rPr>
              <a:t>, hostile, </a:t>
            </a:r>
            <a:r>
              <a:rPr lang="en-US" sz="1600" i="1" dirty="0" err="1">
                <a:solidFill>
                  <a:srgbClr val="B4C7E7"/>
                </a:solidFill>
              </a:rPr>
              <a:t>dégradant</a:t>
            </a:r>
            <a:r>
              <a:rPr lang="en-US" sz="1600" i="1" dirty="0">
                <a:solidFill>
                  <a:srgbClr val="B4C7E7"/>
                </a:solidFill>
              </a:rPr>
              <a:t>, </a:t>
            </a:r>
            <a:r>
              <a:rPr lang="en-US" sz="1600" i="1" dirty="0" err="1">
                <a:solidFill>
                  <a:srgbClr val="B4C7E7"/>
                </a:solidFill>
              </a:rPr>
              <a:t>humiliant</a:t>
            </a:r>
            <a:r>
              <a:rPr lang="en-US" sz="1600" i="1" dirty="0">
                <a:solidFill>
                  <a:srgbClr val="B4C7E7"/>
                </a:solidFill>
              </a:rPr>
              <a:t> </a:t>
            </a:r>
            <a:r>
              <a:rPr lang="en-US" sz="1600" i="1" dirty="0" err="1">
                <a:solidFill>
                  <a:srgbClr val="B4C7E7"/>
                </a:solidFill>
              </a:rPr>
              <a:t>ou</a:t>
            </a:r>
            <a:r>
              <a:rPr lang="en-US" sz="1600" i="1" dirty="0">
                <a:solidFill>
                  <a:srgbClr val="B4C7E7"/>
                </a:solidFill>
              </a:rPr>
              <a:t> </a:t>
            </a:r>
            <a:r>
              <a:rPr lang="en-US" sz="1600" i="1" dirty="0" err="1">
                <a:solidFill>
                  <a:srgbClr val="B4C7E7"/>
                </a:solidFill>
              </a:rPr>
              <a:t>offensant</a:t>
            </a:r>
            <a:r>
              <a:rPr lang="en-US" sz="1600" i="1" dirty="0">
                <a:solidFill>
                  <a:srgbClr val="B4C7E7"/>
                </a:solidFill>
              </a:rPr>
              <a:t>.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6801655-4408-4B8D-A878-666C8B3EA83B}"/>
              </a:ext>
            </a:extLst>
          </p:cNvPr>
          <p:cNvCxnSpPr/>
          <p:nvPr/>
        </p:nvCxnSpPr>
        <p:spPr>
          <a:xfrm flipH="1">
            <a:off x="3693111" y="4110361"/>
            <a:ext cx="1198486" cy="967666"/>
          </a:xfrm>
          <a:prstGeom prst="straightConnector1">
            <a:avLst/>
          </a:prstGeom>
          <a:ln>
            <a:solidFill>
              <a:srgbClr val="B4C7E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666BC7DA-4DEF-403E-A99B-E4D43106DC49}"/>
              </a:ext>
            </a:extLst>
          </p:cNvPr>
          <p:cNvSpPr/>
          <p:nvPr/>
        </p:nvSpPr>
        <p:spPr>
          <a:xfrm>
            <a:off x="6991884" y="2954419"/>
            <a:ext cx="50151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err="1">
                <a:solidFill>
                  <a:srgbClr val="8FAADC"/>
                </a:solidFill>
              </a:rPr>
              <a:t>Propos</a:t>
            </a:r>
            <a:r>
              <a:rPr lang="en-US" sz="1600" i="1" dirty="0">
                <a:solidFill>
                  <a:srgbClr val="8FAADC"/>
                </a:solidFill>
              </a:rPr>
              <a:t> </a:t>
            </a:r>
            <a:r>
              <a:rPr lang="en-US" sz="1600" i="1" dirty="0" err="1">
                <a:solidFill>
                  <a:srgbClr val="8FAADC"/>
                </a:solidFill>
              </a:rPr>
              <a:t>ou</a:t>
            </a:r>
            <a:r>
              <a:rPr lang="en-US" sz="1600" i="1" dirty="0">
                <a:solidFill>
                  <a:srgbClr val="8FAADC"/>
                </a:solidFill>
              </a:rPr>
              <a:t> </a:t>
            </a:r>
            <a:r>
              <a:rPr lang="en-US" sz="1600" i="1" dirty="0" err="1">
                <a:solidFill>
                  <a:srgbClr val="8FAADC"/>
                </a:solidFill>
              </a:rPr>
              <a:t>comportements</a:t>
            </a:r>
            <a:r>
              <a:rPr lang="en-US" sz="1600" i="1" dirty="0">
                <a:solidFill>
                  <a:srgbClr val="8FAADC"/>
                </a:solidFill>
              </a:rPr>
              <a:t> à connotation </a:t>
            </a:r>
            <a:r>
              <a:rPr lang="en-US" sz="1600" i="1" dirty="0" err="1">
                <a:solidFill>
                  <a:srgbClr val="8FAADC"/>
                </a:solidFill>
              </a:rPr>
              <a:t>sexuelle</a:t>
            </a:r>
            <a:r>
              <a:rPr lang="en-US" sz="1600" i="1" dirty="0">
                <a:solidFill>
                  <a:srgbClr val="8FAADC"/>
                </a:solidFill>
              </a:rPr>
              <a:t> </a:t>
            </a:r>
            <a:r>
              <a:rPr lang="en-US" sz="1600" i="1" dirty="0" err="1">
                <a:solidFill>
                  <a:srgbClr val="8FAADC"/>
                </a:solidFill>
              </a:rPr>
              <a:t>ou</a:t>
            </a:r>
            <a:r>
              <a:rPr lang="en-US" sz="1600" i="1" dirty="0">
                <a:solidFill>
                  <a:srgbClr val="8FAADC"/>
                </a:solidFill>
              </a:rPr>
              <a:t> </a:t>
            </a:r>
            <a:r>
              <a:rPr lang="en-US" sz="1600" i="1" dirty="0" err="1">
                <a:solidFill>
                  <a:srgbClr val="8FAADC"/>
                </a:solidFill>
              </a:rPr>
              <a:t>sexiste</a:t>
            </a:r>
            <a:r>
              <a:rPr lang="en-US" sz="1600" i="1" dirty="0">
                <a:solidFill>
                  <a:srgbClr val="8FAADC"/>
                </a:solidFill>
              </a:rPr>
              <a:t> </a:t>
            </a:r>
            <a:r>
              <a:rPr lang="en-US" sz="1600" b="1" i="1" dirty="0" err="1">
                <a:solidFill>
                  <a:srgbClr val="8FAADC"/>
                </a:solidFill>
              </a:rPr>
              <a:t>répétés</a:t>
            </a:r>
            <a:r>
              <a:rPr lang="en-US" sz="1600" i="1" dirty="0">
                <a:solidFill>
                  <a:srgbClr val="8FAADC"/>
                </a:solidFill>
              </a:rPr>
              <a:t> qui </a:t>
            </a:r>
            <a:r>
              <a:rPr lang="en-US" sz="1600" i="1" dirty="0" err="1">
                <a:solidFill>
                  <a:srgbClr val="8FAADC"/>
                </a:solidFill>
              </a:rPr>
              <a:t>soit</a:t>
            </a:r>
            <a:r>
              <a:rPr lang="en-US" sz="1600" i="1" dirty="0">
                <a:solidFill>
                  <a:srgbClr val="8FAADC"/>
                </a:solidFill>
              </a:rPr>
              <a:t> portent </a:t>
            </a:r>
            <a:r>
              <a:rPr lang="en-US" sz="1600" i="1" dirty="0" err="1">
                <a:solidFill>
                  <a:srgbClr val="8FAADC"/>
                </a:solidFill>
              </a:rPr>
              <a:t>atteinte</a:t>
            </a:r>
            <a:r>
              <a:rPr lang="en-US" sz="1600" i="1" dirty="0">
                <a:solidFill>
                  <a:srgbClr val="8FAADC"/>
                </a:solidFill>
              </a:rPr>
              <a:t> à </a:t>
            </a:r>
            <a:r>
              <a:rPr lang="en-US" sz="1600" i="1" dirty="0" err="1">
                <a:solidFill>
                  <a:srgbClr val="8FAADC"/>
                </a:solidFill>
              </a:rPr>
              <a:t>sa</a:t>
            </a:r>
            <a:r>
              <a:rPr lang="en-US" sz="1600" i="1" dirty="0">
                <a:solidFill>
                  <a:srgbClr val="8FAADC"/>
                </a:solidFill>
              </a:rPr>
              <a:t> </a:t>
            </a:r>
            <a:r>
              <a:rPr lang="en-US" sz="1600" i="1" dirty="0" err="1">
                <a:solidFill>
                  <a:srgbClr val="8FAADC"/>
                </a:solidFill>
              </a:rPr>
              <a:t>dignité</a:t>
            </a:r>
            <a:r>
              <a:rPr lang="en-US" sz="1600" i="1" dirty="0">
                <a:solidFill>
                  <a:srgbClr val="8FAADC"/>
                </a:solidFill>
              </a:rPr>
              <a:t> </a:t>
            </a:r>
            <a:r>
              <a:rPr lang="en-US" sz="1600" i="1" dirty="0" err="1">
                <a:solidFill>
                  <a:srgbClr val="8FAADC"/>
                </a:solidFill>
              </a:rPr>
              <a:t>en</a:t>
            </a:r>
            <a:r>
              <a:rPr lang="en-US" sz="1600" i="1" dirty="0">
                <a:solidFill>
                  <a:srgbClr val="8FAADC"/>
                </a:solidFill>
              </a:rPr>
              <a:t> raison de </a:t>
            </a:r>
            <a:r>
              <a:rPr lang="en-US" sz="1600" i="1" dirty="0" err="1">
                <a:solidFill>
                  <a:srgbClr val="8FAADC"/>
                </a:solidFill>
              </a:rPr>
              <a:t>leur</a:t>
            </a:r>
            <a:r>
              <a:rPr lang="en-US" sz="1600" i="1" dirty="0">
                <a:solidFill>
                  <a:srgbClr val="8FAADC"/>
                </a:solidFill>
              </a:rPr>
              <a:t> </a:t>
            </a:r>
            <a:r>
              <a:rPr lang="en-US" sz="1600" i="1" dirty="0" err="1">
                <a:solidFill>
                  <a:srgbClr val="8FAADC"/>
                </a:solidFill>
              </a:rPr>
              <a:t>caractère</a:t>
            </a:r>
            <a:r>
              <a:rPr lang="en-US" sz="1600" i="1" dirty="0">
                <a:solidFill>
                  <a:srgbClr val="8FAADC"/>
                </a:solidFill>
              </a:rPr>
              <a:t> </a:t>
            </a:r>
            <a:r>
              <a:rPr lang="en-US" sz="1600" i="1" dirty="0" err="1">
                <a:solidFill>
                  <a:srgbClr val="8FAADC"/>
                </a:solidFill>
              </a:rPr>
              <a:t>dégradant</a:t>
            </a:r>
            <a:r>
              <a:rPr lang="en-US" sz="1600" i="1" dirty="0">
                <a:solidFill>
                  <a:srgbClr val="8FAADC"/>
                </a:solidFill>
              </a:rPr>
              <a:t> </a:t>
            </a:r>
            <a:r>
              <a:rPr lang="en-US" sz="1600" i="1" dirty="0" err="1">
                <a:solidFill>
                  <a:srgbClr val="8FAADC"/>
                </a:solidFill>
              </a:rPr>
              <a:t>ou</a:t>
            </a:r>
            <a:r>
              <a:rPr lang="en-US" sz="1600" i="1" dirty="0">
                <a:solidFill>
                  <a:srgbClr val="8FAADC"/>
                </a:solidFill>
              </a:rPr>
              <a:t> </a:t>
            </a:r>
            <a:r>
              <a:rPr lang="en-US" sz="1600" i="1" dirty="0" err="1">
                <a:solidFill>
                  <a:srgbClr val="8FAADC"/>
                </a:solidFill>
              </a:rPr>
              <a:t>humiliant</a:t>
            </a:r>
            <a:r>
              <a:rPr lang="en-US" sz="1600" i="1" dirty="0">
                <a:solidFill>
                  <a:srgbClr val="8FAADC"/>
                </a:solidFill>
              </a:rPr>
              <a:t>, </a:t>
            </a:r>
            <a:r>
              <a:rPr lang="en-US" sz="1600" i="1" dirty="0" err="1">
                <a:solidFill>
                  <a:srgbClr val="8FAADC"/>
                </a:solidFill>
              </a:rPr>
              <a:t>soit</a:t>
            </a:r>
            <a:r>
              <a:rPr lang="en-US" sz="1600" i="1" dirty="0">
                <a:solidFill>
                  <a:srgbClr val="8FAADC"/>
                </a:solidFill>
              </a:rPr>
              <a:t> </a:t>
            </a:r>
            <a:r>
              <a:rPr lang="en-US" sz="1600" i="1" dirty="0" err="1">
                <a:solidFill>
                  <a:srgbClr val="8FAADC"/>
                </a:solidFill>
              </a:rPr>
              <a:t>créent</a:t>
            </a:r>
            <a:r>
              <a:rPr lang="en-US" sz="1600" i="1" dirty="0">
                <a:solidFill>
                  <a:srgbClr val="8FAADC"/>
                </a:solidFill>
              </a:rPr>
              <a:t> à son </a:t>
            </a:r>
            <a:r>
              <a:rPr lang="en-US" sz="1600" i="1" dirty="0" err="1">
                <a:solidFill>
                  <a:srgbClr val="8FAADC"/>
                </a:solidFill>
              </a:rPr>
              <a:t>encontre</a:t>
            </a:r>
            <a:r>
              <a:rPr lang="en-US" sz="1600" i="1" dirty="0">
                <a:solidFill>
                  <a:srgbClr val="8FAADC"/>
                </a:solidFill>
              </a:rPr>
              <a:t> </a:t>
            </a:r>
            <a:r>
              <a:rPr lang="en-US" sz="1600" i="1" dirty="0" err="1">
                <a:solidFill>
                  <a:srgbClr val="8FAADC"/>
                </a:solidFill>
              </a:rPr>
              <a:t>une</a:t>
            </a:r>
            <a:r>
              <a:rPr lang="en-US" sz="1600" i="1" dirty="0">
                <a:solidFill>
                  <a:srgbClr val="8FAADC"/>
                </a:solidFill>
              </a:rPr>
              <a:t> situation </a:t>
            </a:r>
            <a:r>
              <a:rPr lang="en-US" sz="1600" i="1" dirty="0" err="1">
                <a:solidFill>
                  <a:srgbClr val="8FAADC"/>
                </a:solidFill>
              </a:rPr>
              <a:t>intimidante</a:t>
            </a:r>
            <a:r>
              <a:rPr lang="en-US" sz="1600" i="1" dirty="0">
                <a:solidFill>
                  <a:srgbClr val="8FAADC"/>
                </a:solidFill>
              </a:rPr>
              <a:t>, hostile </a:t>
            </a:r>
            <a:r>
              <a:rPr lang="en-US" sz="1600" i="1" dirty="0" err="1">
                <a:solidFill>
                  <a:srgbClr val="8FAADC"/>
                </a:solidFill>
              </a:rPr>
              <a:t>ou</a:t>
            </a:r>
            <a:r>
              <a:rPr lang="en-US" sz="1600" i="1" dirty="0">
                <a:solidFill>
                  <a:srgbClr val="8FAADC"/>
                </a:solidFill>
              </a:rPr>
              <a:t> </a:t>
            </a:r>
            <a:r>
              <a:rPr lang="en-US" sz="1600" i="1" dirty="0" err="1">
                <a:solidFill>
                  <a:srgbClr val="8FAADC"/>
                </a:solidFill>
              </a:rPr>
              <a:t>offensante</a:t>
            </a:r>
            <a:r>
              <a:rPr lang="en-US" sz="1600" i="1" dirty="0">
                <a:solidFill>
                  <a:srgbClr val="8FAADC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solidFill>
                  <a:srgbClr val="8FAADC"/>
                </a:solidFill>
              </a:rPr>
              <a:t>Est assimilé au harcèlement sexuel le fait, même non répété, </a:t>
            </a:r>
            <a:r>
              <a:rPr lang="fr-FR" sz="1600" b="1" i="1" dirty="0">
                <a:solidFill>
                  <a:srgbClr val="8FAADC"/>
                </a:solidFill>
              </a:rPr>
              <a:t>d'user de toute forme de pression grave </a:t>
            </a:r>
            <a:r>
              <a:rPr lang="fr-FR" sz="1600" i="1" dirty="0">
                <a:solidFill>
                  <a:srgbClr val="8FAADC"/>
                </a:solidFill>
              </a:rPr>
              <a:t>dans le but réel ou apparent d'obtenir un acte de nature sexuelle, que celui-ci soit recherché au profit de l'auteur des faits ou au profit d'un tiers.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solidFill>
                  <a:srgbClr val="8FAADC"/>
                </a:solidFill>
              </a:rPr>
              <a:t>Le </a:t>
            </a:r>
            <a:r>
              <a:rPr lang="fr-FR" sz="1600" b="1" i="1" dirty="0">
                <a:solidFill>
                  <a:srgbClr val="8FAADC"/>
                </a:solidFill>
              </a:rPr>
              <a:t>harcèlement sexuel d'ambiance ou environnemental </a:t>
            </a:r>
            <a:r>
              <a:rPr lang="fr-FR" sz="1600" i="1" dirty="0">
                <a:solidFill>
                  <a:srgbClr val="8FAADC"/>
                </a:solidFill>
              </a:rPr>
              <a:t>est caractérisé par une situation où « sans être directement visée, la victime subit des provocations et blagues obscènes ou vulgaires qui lui deviennent insupportables »</a:t>
            </a:r>
            <a:endParaRPr lang="en-US" sz="1600" i="1" dirty="0">
              <a:solidFill>
                <a:srgbClr val="8FAADC"/>
              </a:solidFill>
            </a:endParaRP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61067C18-E1B0-45A6-B121-206C05AD032E}"/>
              </a:ext>
            </a:extLst>
          </p:cNvPr>
          <p:cNvCxnSpPr>
            <a:cxnSpLocks/>
          </p:cNvCxnSpPr>
          <p:nvPr/>
        </p:nvCxnSpPr>
        <p:spPr>
          <a:xfrm>
            <a:off x="6392281" y="3078710"/>
            <a:ext cx="599603" cy="507869"/>
          </a:xfrm>
          <a:prstGeom prst="straightConnector1">
            <a:avLst/>
          </a:prstGeom>
          <a:ln>
            <a:solidFill>
              <a:srgbClr val="8FAAD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D7F8F77-D1D7-400B-9C51-7FB9C806F96B}"/>
              </a:ext>
            </a:extLst>
          </p:cNvPr>
          <p:cNvSpPr/>
          <p:nvPr/>
        </p:nvSpPr>
        <p:spPr>
          <a:xfrm>
            <a:off x="6862035" y="1774543"/>
            <a:ext cx="51930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err="1">
                <a:solidFill>
                  <a:srgbClr val="2F5597"/>
                </a:solidFill>
              </a:rPr>
              <a:t>Toute</a:t>
            </a:r>
            <a:r>
              <a:rPr lang="en-US" sz="1600" i="1" dirty="0">
                <a:solidFill>
                  <a:srgbClr val="2F5597"/>
                </a:solidFill>
              </a:rPr>
              <a:t> </a:t>
            </a:r>
            <a:r>
              <a:rPr lang="en-US" sz="1600" i="1" dirty="0" err="1">
                <a:solidFill>
                  <a:srgbClr val="2F5597"/>
                </a:solidFill>
              </a:rPr>
              <a:t>atteinte</a:t>
            </a:r>
            <a:r>
              <a:rPr lang="en-US" sz="1600" i="1" dirty="0">
                <a:solidFill>
                  <a:srgbClr val="2F5597"/>
                </a:solidFill>
              </a:rPr>
              <a:t> </a:t>
            </a:r>
            <a:r>
              <a:rPr lang="en-US" sz="1600" i="1" dirty="0" err="1">
                <a:solidFill>
                  <a:srgbClr val="2F5597"/>
                </a:solidFill>
              </a:rPr>
              <a:t>sexuelle</a:t>
            </a:r>
            <a:r>
              <a:rPr lang="en-US" sz="1600" i="1" dirty="0">
                <a:solidFill>
                  <a:srgbClr val="2F5597"/>
                </a:solidFill>
              </a:rPr>
              <a:t> </a:t>
            </a:r>
            <a:r>
              <a:rPr lang="en-US" sz="1600" i="1" dirty="0" err="1">
                <a:solidFill>
                  <a:srgbClr val="2F5597"/>
                </a:solidFill>
              </a:rPr>
              <a:t>commise</a:t>
            </a:r>
            <a:r>
              <a:rPr lang="en-US" sz="1600" i="1" dirty="0">
                <a:solidFill>
                  <a:srgbClr val="2F5597"/>
                </a:solidFill>
              </a:rPr>
              <a:t> avec violence, </a:t>
            </a:r>
            <a:r>
              <a:rPr lang="en-US" sz="1600" i="1" dirty="0" err="1">
                <a:solidFill>
                  <a:srgbClr val="2F5597"/>
                </a:solidFill>
              </a:rPr>
              <a:t>contrainte</a:t>
            </a:r>
            <a:r>
              <a:rPr lang="en-US" sz="1600" i="1" dirty="0">
                <a:solidFill>
                  <a:srgbClr val="2F5597"/>
                </a:solidFill>
              </a:rPr>
              <a:t>, menace </a:t>
            </a:r>
            <a:r>
              <a:rPr lang="en-US" sz="1600" i="1" dirty="0" err="1">
                <a:solidFill>
                  <a:srgbClr val="2F5597"/>
                </a:solidFill>
              </a:rPr>
              <a:t>ou</a:t>
            </a:r>
            <a:r>
              <a:rPr lang="en-US" sz="1600" i="1" dirty="0">
                <a:solidFill>
                  <a:srgbClr val="2F5597"/>
                </a:solidFill>
              </a:rPr>
              <a:t> surprise.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2F5597"/>
                </a:solidFill>
              </a:rPr>
              <a:t>5 zones : fesses, </a:t>
            </a:r>
            <a:r>
              <a:rPr lang="en-US" sz="1600" i="1" dirty="0" err="1">
                <a:solidFill>
                  <a:srgbClr val="2F5597"/>
                </a:solidFill>
              </a:rPr>
              <a:t>sexe</a:t>
            </a:r>
            <a:r>
              <a:rPr lang="en-US" sz="1600" i="1" dirty="0">
                <a:solidFill>
                  <a:srgbClr val="2F5597"/>
                </a:solidFill>
              </a:rPr>
              <a:t>, seins, bouche et entre les cuisses </a:t>
            </a:r>
            <a:r>
              <a:rPr lang="en-US" sz="1200" i="1" dirty="0">
                <a:solidFill>
                  <a:srgbClr val="2F5597"/>
                </a:solidFill>
              </a:rPr>
              <a:t>(zones </a:t>
            </a:r>
            <a:r>
              <a:rPr lang="en-US" sz="1200" i="1" dirty="0" err="1">
                <a:solidFill>
                  <a:srgbClr val="2F5597"/>
                </a:solidFill>
              </a:rPr>
              <a:t>étendues</a:t>
            </a:r>
            <a:r>
              <a:rPr lang="en-US" sz="1200" i="1" dirty="0">
                <a:solidFill>
                  <a:srgbClr val="2F5597"/>
                </a:solidFill>
              </a:rPr>
              <a:t>)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8A6E34CF-6AF3-4234-9A9E-10C593F087B7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6392281" y="2282375"/>
            <a:ext cx="469754" cy="0"/>
          </a:xfrm>
          <a:prstGeom prst="straightConnector1">
            <a:avLst/>
          </a:prstGeom>
          <a:ln>
            <a:solidFill>
              <a:srgbClr val="2F55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4A35DB65-EB6E-4AEF-8F26-1677E355D75D}"/>
              </a:ext>
            </a:extLst>
          </p:cNvPr>
          <p:cNvSpPr/>
          <p:nvPr/>
        </p:nvSpPr>
        <p:spPr>
          <a:xfrm>
            <a:off x="6794376" y="141237"/>
            <a:ext cx="53976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203864"/>
                </a:solidFill>
              </a:rPr>
              <a:t>Tout </a:t>
            </a:r>
            <a:r>
              <a:rPr lang="en-US" sz="1600" i="1" dirty="0" err="1">
                <a:solidFill>
                  <a:srgbClr val="203864"/>
                </a:solidFill>
              </a:rPr>
              <a:t>acte</a:t>
            </a:r>
            <a:r>
              <a:rPr lang="en-US" sz="1600" i="1" dirty="0">
                <a:solidFill>
                  <a:srgbClr val="203864"/>
                </a:solidFill>
              </a:rPr>
              <a:t> de </a:t>
            </a:r>
            <a:r>
              <a:rPr lang="en-US" sz="1600" i="1" dirty="0" err="1">
                <a:solidFill>
                  <a:srgbClr val="203864"/>
                </a:solidFill>
              </a:rPr>
              <a:t>pénétration</a:t>
            </a:r>
            <a:r>
              <a:rPr lang="en-US" sz="1600" i="1" dirty="0">
                <a:solidFill>
                  <a:srgbClr val="203864"/>
                </a:solidFill>
              </a:rPr>
              <a:t> </a:t>
            </a:r>
            <a:r>
              <a:rPr lang="en-US" sz="1600" i="1" dirty="0" err="1">
                <a:solidFill>
                  <a:srgbClr val="203864"/>
                </a:solidFill>
              </a:rPr>
              <a:t>sexuelle</a:t>
            </a:r>
            <a:r>
              <a:rPr lang="en-US" sz="1600" i="1" dirty="0">
                <a:solidFill>
                  <a:srgbClr val="203864"/>
                </a:solidFill>
              </a:rPr>
              <a:t>, de </a:t>
            </a:r>
            <a:r>
              <a:rPr lang="en-US" sz="1600" i="1" dirty="0" err="1">
                <a:solidFill>
                  <a:srgbClr val="203864"/>
                </a:solidFill>
              </a:rPr>
              <a:t>quelque</a:t>
            </a:r>
            <a:r>
              <a:rPr lang="en-US" sz="1600" i="1" dirty="0">
                <a:solidFill>
                  <a:srgbClr val="203864"/>
                </a:solidFill>
              </a:rPr>
              <a:t> nature </a:t>
            </a:r>
            <a:r>
              <a:rPr lang="en-US" sz="1600" i="1" dirty="0" err="1">
                <a:solidFill>
                  <a:srgbClr val="203864"/>
                </a:solidFill>
              </a:rPr>
              <a:t>qu'il</a:t>
            </a:r>
            <a:r>
              <a:rPr lang="en-US" sz="1600" i="1" dirty="0">
                <a:solidFill>
                  <a:srgbClr val="203864"/>
                </a:solidFill>
              </a:rPr>
              <a:t> </a:t>
            </a:r>
            <a:r>
              <a:rPr lang="en-US" sz="1600" i="1" dirty="0" err="1">
                <a:solidFill>
                  <a:srgbClr val="203864"/>
                </a:solidFill>
              </a:rPr>
              <a:t>soit</a:t>
            </a:r>
            <a:r>
              <a:rPr lang="en-US" sz="1600" i="1" dirty="0">
                <a:solidFill>
                  <a:srgbClr val="203864"/>
                </a:solidFill>
              </a:rPr>
              <a:t>, </a:t>
            </a:r>
            <a:r>
              <a:rPr lang="en-US" sz="1600" i="1" dirty="0" err="1">
                <a:solidFill>
                  <a:srgbClr val="203864"/>
                </a:solidFill>
              </a:rPr>
              <a:t>ou</a:t>
            </a:r>
            <a:r>
              <a:rPr lang="en-US" sz="1600" i="1" dirty="0">
                <a:solidFill>
                  <a:srgbClr val="203864"/>
                </a:solidFill>
              </a:rPr>
              <a:t> tout </a:t>
            </a:r>
            <a:r>
              <a:rPr lang="en-US" sz="1600" i="1" dirty="0" err="1">
                <a:solidFill>
                  <a:srgbClr val="203864"/>
                </a:solidFill>
              </a:rPr>
              <a:t>acte</a:t>
            </a:r>
            <a:r>
              <a:rPr lang="en-US" sz="1600" i="1" dirty="0">
                <a:solidFill>
                  <a:srgbClr val="203864"/>
                </a:solidFill>
              </a:rPr>
              <a:t> </a:t>
            </a:r>
            <a:r>
              <a:rPr lang="en-US" sz="1600" i="1" dirty="0" err="1">
                <a:solidFill>
                  <a:srgbClr val="203864"/>
                </a:solidFill>
              </a:rPr>
              <a:t>bucco-génital</a:t>
            </a:r>
            <a:r>
              <a:rPr lang="en-US" sz="1600" i="1" dirty="0">
                <a:solidFill>
                  <a:srgbClr val="203864"/>
                </a:solidFill>
              </a:rPr>
              <a:t> </a:t>
            </a:r>
            <a:r>
              <a:rPr lang="en-US" sz="1600" i="1" dirty="0" err="1">
                <a:solidFill>
                  <a:srgbClr val="203864"/>
                </a:solidFill>
              </a:rPr>
              <a:t>commis</a:t>
            </a:r>
            <a:r>
              <a:rPr lang="en-US" sz="1600" i="1" dirty="0">
                <a:solidFill>
                  <a:srgbClr val="203864"/>
                </a:solidFill>
              </a:rPr>
              <a:t> sur la </a:t>
            </a:r>
            <a:r>
              <a:rPr lang="en-US" sz="1600" i="1" dirty="0" err="1">
                <a:solidFill>
                  <a:srgbClr val="203864"/>
                </a:solidFill>
              </a:rPr>
              <a:t>personne</a:t>
            </a:r>
            <a:r>
              <a:rPr lang="en-US" sz="1600" i="1" dirty="0">
                <a:solidFill>
                  <a:srgbClr val="203864"/>
                </a:solidFill>
              </a:rPr>
              <a:t> </a:t>
            </a:r>
            <a:r>
              <a:rPr lang="en-US" sz="1600" i="1" dirty="0" err="1">
                <a:solidFill>
                  <a:srgbClr val="203864"/>
                </a:solidFill>
              </a:rPr>
              <a:t>d'autrui</a:t>
            </a:r>
            <a:r>
              <a:rPr lang="en-US" sz="1600" i="1" dirty="0">
                <a:solidFill>
                  <a:srgbClr val="203864"/>
                </a:solidFill>
              </a:rPr>
              <a:t> </a:t>
            </a:r>
            <a:r>
              <a:rPr lang="en-US" sz="1600" i="1" dirty="0" err="1">
                <a:solidFill>
                  <a:srgbClr val="203864"/>
                </a:solidFill>
              </a:rPr>
              <a:t>ou</a:t>
            </a:r>
            <a:r>
              <a:rPr lang="en-US" sz="1600" i="1" dirty="0">
                <a:solidFill>
                  <a:srgbClr val="203864"/>
                </a:solidFill>
              </a:rPr>
              <a:t> sur la </a:t>
            </a:r>
            <a:r>
              <a:rPr lang="en-US" sz="1600" i="1" dirty="0" err="1">
                <a:solidFill>
                  <a:srgbClr val="203864"/>
                </a:solidFill>
              </a:rPr>
              <a:t>personne</a:t>
            </a:r>
            <a:r>
              <a:rPr lang="en-US" sz="1600" i="1" dirty="0">
                <a:solidFill>
                  <a:srgbClr val="203864"/>
                </a:solidFill>
              </a:rPr>
              <a:t> de </a:t>
            </a:r>
            <a:r>
              <a:rPr lang="en-US" sz="1600" i="1" dirty="0" err="1">
                <a:solidFill>
                  <a:srgbClr val="203864"/>
                </a:solidFill>
              </a:rPr>
              <a:t>l'auteur</a:t>
            </a:r>
            <a:r>
              <a:rPr lang="en-US" sz="1600" i="1" dirty="0">
                <a:solidFill>
                  <a:srgbClr val="203864"/>
                </a:solidFill>
              </a:rPr>
              <a:t> par violence, </a:t>
            </a:r>
            <a:r>
              <a:rPr lang="en-US" sz="1600" i="1" dirty="0" err="1">
                <a:solidFill>
                  <a:srgbClr val="203864"/>
                </a:solidFill>
              </a:rPr>
              <a:t>contrainte</a:t>
            </a:r>
            <a:r>
              <a:rPr lang="en-US" sz="1600" i="1" dirty="0">
                <a:solidFill>
                  <a:srgbClr val="203864"/>
                </a:solidFill>
              </a:rPr>
              <a:t>, menace </a:t>
            </a:r>
            <a:r>
              <a:rPr lang="en-US" sz="1600" i="1" dirty="0" err="1">
                <a:solidFill>
                  <a:srgbClr val="203864"/>
                </a:solidFill>
              </a:rPr>
              <a:t>ou</a:t>
            </a:r>
            <a:r>
              <a:rPr lang="en-US" sz="1600" i="1" dirty="0">
                <a:solidFill>
                  <a:srgbClr val="203864"/>
                </a:solidFill>
              </a:rPr>
              <a:t> surprise </a:t>
            </a:r>
            <a:r>
              <a:rPr lang="en-US" sz="1600" i="1" dirty="0" err="1">
                <a:solidFill>
                  <a:srgbClr val="203864"/>
                </a:solidFill>
              </a:rPr>
              <a:t>est</a:t>
            </a:r>
            <a:r>
              <a:rPr lang="en-US" sz="1600" i="1" dirty="0">
                <a:solidFill>
                  <a:srgbClr val="203864"/>
                </a:solidFill>
              </a:rPr>
              <a:t> un viol.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B66E739D-0D33-4A7E-8676-682B4694DF29}"/>
              </a:ext>
            </a:extLst>
          </p:cNvPr>
          <p:cNvCxnSpPr>
            <a:cxnSpLocks/>
            <a:endCxn id="17" idx="1"/>
          </p:cNvCxnSpPr>
          <p:nvPr/>
        </p:nvCxnSpPr>
        <p:spPr>
          <a:xfrm flipV="1">
            <a:off x="6283707" y="679846"/>
            <a:ext cx="510669" cy="727196"/>
          </a:xfrm>
          <a:prstGeom prst="straightConnector1">
            <a:avLst/>
          </a:prstGeom>
          <a:ln>
            <a:solidFill>
              <a:srgbClr val="20386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8DBCECF2-8939-4F40-986F-7F30BB785E0F}"/>
              </a:ext>
            </a:extLst>
          </p:cNvPr>
          <p:cNvSpPr txBox="1"/>
          <p:nvPr/>
        </p:nvSpPr>
        <p:spPr>
          <a:xfrm>
            <a:off x="292964" y="473505"/>
            <a:ext cx="1189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solidFill>
                  <a:srgbClr val="22417C"/>
                </a:solidFill>
              </a:rPr>
              <a:t>Définitions</a:t>
            </a:r>
            <a:endParaRPr lang="en-US" i="1" dirty="0">
              <a:solidFill>
                <a:srgbClr val="22417C"/>
              </a:solidFill>
            </a:endParaRPr>
          </a:p>
        </p:txBody>
      </p:sp>
      <p:sp>
        <p:nvSpPr>
          <p:cNvPr id="24" name="Espace réservé du numéro de diapositive 23">
            <a:extLst>
              <a:ext uri="{FF2B5EF4-FFF2-40B4-BE49-F238E27FC236}">
                <a16:creationId xmlns:a16="http://schemas.microsoft.com/office/drawing/2014/main" id="{05D2AA24-F60C-4B99-A250-C3B333B74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27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4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31285D14-91A6-4C0A-9DFF-CD4043399DFF}"/>
              </a:ext>
            </a:extLst>
          </p:cNvPr>
          <p:cNvSpPr txBox="1"/>
          <p:nvPr/>
        </p:nvSpPr>
        <p:spPr>
          <a:xfrm>
            <a:off x="292964" y="119864"/>
            <a:ext cx="5961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93161D"/>
                </a:solidFill>
              </a:rPr>
              <a:t>VSS: </a:t>
            </a:r>
            <a:r>
              <a:rPr lang="en-US" sz="2400" b="1" dirty="0" err="1">
                <a:solidFill>
                  <a:srgbClr val="93161D"/>
                </a:solidFill>
              </a:rPr>
              <a:t>Violences</a:t>
            </a:r>
            <a:r>
              <a:rPr lang="en-US" sz="2400" b="1" dirty="0">
                <a:solidFill>
                  <a:srgbClr val="93161D"/>
                </a:solidFill>
              </a:rPr>
              <a:t> </a:t>
            </a:r>
            <a:r>
              <a:rPr lang="en-US" sz="2400" b="1" dirty="0" err="1">
                <a:solidFill>
                  <a:srgbClr val="93161D"/>
                </a:solidFill>
              </a:rPr>
              <a:t>Sexistes</a:t>
            </a:r>
            <a:r>
              <a:rPr lang="en-US" sz="2400" b="1" dirty="0">
                <a:solidFill>
                  <a:srgbClr val="93161D"/>
                </a:solidFill>
              </a:rPr>
              <a:t> et </a:t>
            </a:r>
            <a:r>
              <a:rPr lang="en-US" sz="2400" b="1" dirty="0" err="1">
                <a:solidFill>
                  <a:srgbClr val="93161D"/>
                </a:solidFill>
              </a:rPr>
              <a:t>Sexuelles</a:t>
            </a:r>
            <a:r>
              <a:rPr lang="en-US" sz="2400" b="1" dirty="0">
                <a:solidFill>
                  <a:srgbClr val="93161D"/>
                </a:solidFill>
              </a:rPr>
              <a:t> au travail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DBB758C-84CF-41DA-9867-79DB9C30BD40}"/>
              </a:ext>
            </a:extLst>
          </p:cNvPr>
          <p:cNvSpPr txBox="1"/>
          <p:nvPr/>
        </p:nvSpPr>
        <p:spPr>
          <a:xfrm>
            <a:off x="292964" y="473505"/>
            <a:ext cx="258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22417C"/>
                </a:solidFill>
              </a:rPr>
              <a:t>Comment les </a:t>
            </a:r>
            <a:r>
              <a:rPr lang="en-US" i="1" dirty="0" err="1">
                <a:solidFill>
                  <a:srgbClr val="22417C"/>
                </a:solidFill>
              </a:rPr>
              <a:t>combattre</a:t>
            </a:r>
            <a:r>
              <a:rPr lang="en-US" i="1" dirty="0">
                <a:solidFill>
                  <a:srgbClr val="22417C"/>
                </a:solidFill>
              </a:rPr>
              <a:t> ?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438AF48-9843-45A8-88E1-E511017F9525}"/>
              </a:ext>
            </a:extLst>
          </p:cNvPr>
          <p:cNvSpPr txBox="1"/>
          <p:nvPr/>
        </p:nvSpPr>
        <p:spPr>
          <a:xfrm>
            <a:off x="292964" y="909074"/>
            <a:ext cx="8809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Se former </a:t>
            </a:r>
            <a:r>
              <a:rPr lang="en-US" dirty="0"/>
              <a:t>pour </a:t>
            </a:r>
            <a:r>
              <a:rPr lang="en-US" dirty="0" err="1"/>
              <a:t>mieux</a:t>
            </a:r>
            <a:r>
              <a:rPr lang="en-US" dirty="0"/>
              <a:t> les </a:t>
            </a:r>
            <a:r>
              <a:rPr lang="en-US" dirty="0" err="1"/>
              <a:t>comprendre</a:t>
            </a:r>
            <a:r>
              <a:rPr lang="en-US" dirty="0"/>
              <a:t>, les identifier et ne plus les </a:t>
            </a:r>
            <a:r>
              <a:rPr lang="en-US" dirty="0" err="1"/>
              <a:t>reproduire</a:t>
            </a:r>
            <a:endParaRPr lang="en-US" dirty="0"/>
          </a:p>
          <a:p>
            <a:r>
              <a:rPr lang="en-US" sz="1600" i="1" dirty="0"/>
              <a:t>Les </a:t>
            </a:r>
            <a:r>
              <a:rPr lang="en-US" sz="1600" i="1" dirty="0" err="1"/>
              <a:t>agissements</a:t>
            </a:r>
            <a:r>
              <a:rPr lang="en-US" sz="1600" i="1" dirty="0"/>
              <a:t> </a:t>
            </a:r>
            <a:r>
              <a:rPr lang="en-US" sz="1600" i="1" dirty="0" err="1"/>
              <a:t>sexuels</a:t>
            </a:r>
            <a:r>
              <a:rPr lang="en-US" sz="1600" i="1" dirty="0"/>
              <a:t>, </a:t>
            </a:r>
            <a:r>
              <a:rPr lang="en-US" sz="1600" i="1" dirty="0" err="1"/>
              <a:t>discriminatoires</a:t>
            </a:r>
            <a:r>
              <a:rPr lang="en-US" sz="1600" i="1" dirty="0"/>
              <a:t> (</a:t>
            </a:r>
            <a:r>
              <a:rPr lang="fr-FR" sz="1600" i="1" dirty="0"/>
              <a:t>homophobe, raciste, antisémite</a:t>
            </a:r>
            <a:r>
              <a:rPr lang="en-US" sz="1600" i="1" dirty="0"/>
              <a:t> </a:t>
            </a:r>
            <a:r>
              <a:rPr lang="en-US" sz="1600" i="1" dirty="0" err="1"/>
              <a:t>ou</a:t>
            </a:r>
            <a:r>
              <a:rPr lang="en-US" sz="1600" i="1" dirty="0"/>
              <a:t> </a:t>
            </a:r>
            <a:r>
              <a:rPr lang="en-US" sz="1600" i="1" dirty="0" err="1"/>
              <a:t>autres</a:t>
            </a:r>
            <a:r>
              <a:rPr lang="en-US" sz="1600" i="1" dirty="0"/>
              <a:t>) </a:t>
            </a:r>
            <a:r>
              <a:rPr lang="en-US" sz="1600" i="1" dirty="0" err="1"/>
              <a:t>sont</a:t>
            </a:r>
            <a:r>
              <a:rPr lang="en-US" sz="1600" i="1" dirty="0"/>
              <a:t> </a:t>
            </a:r>
            <a:r>
              <a:rPr lang="en-US" sz="1600" i="1" dirty="0" err="1"/>
              <a:t>très</a:t>
            </a:r>
            <a:r>
              <a:rPr lang="en-US" sz="1600" i="1" dirty="0"/>
              <a:t> courants</a:t>
            </a:r>
            <a:r>
              <a:rPr lang="en-US" dirty="0"/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3AFFDA-5BFA-41E3-8E22-A2868C2EC788}"/>
              </a:ext>
            </a:extLst>
          </p:cNvPr>
          <p:cNvSpPr/>
          <p:nvPr/>
        </p:nvSpPr>
        <p:spPr>
          <a:xfrm>
            <a:off x="-311600" y="1549961"/>
            <a:ext cx="7404858" cy="3142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lnSpc>
                <a:spcPct val="150000"/>
              </a:lnSpc>
            </a:pPr>
            <a:r>
              <a:rPr lang="fr-FR" b="1" dirty="0"/>
              <a:t>Formation Université Paris-Saclay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En ligne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Obligatoire pour les doctorants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Recommandée pour les encadrants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Accessible avec l’email UVSQ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Environ 2 heures (découpées en modules indépendants)</a:t>
            </a:r>
          </a:p>
          <a:p>
            <a:pPr lvl="1">
              <a:lnSpc>
                <a:spcPct val="150000"/>
              </a:lnSpc>
            </a:pPr>
            <a:r>
              <a:rPr lang="fr-FR" dirty="0">
                <a:hlinkClick r:id="rId2"/>
              </a:rPr>
              <a:t>https://ecampus.paris-saclay.fr/enrol/index.php?id=120079#section-0</a:t>
            </a:r>
            <a:endParaRPr lang="fr-FR" dirty="0"/>
          </a:p>
          <a:p>
            <a:pPr lvl="1">
              <a:lnSpc>
                <a:spcPct val="150000"/>
              </a:lnSpc>
            </a:pP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998E9A2-8DA1-4CD9-95C7-B16E3B30F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E823-3D19-4564-B865-4290C40E3217}" type="slidenum">
              <a:rPr lang="en-US" smtClean="0"/>
              <a:t>6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115CDD-028C-4635-86C7-7DFEB0FC48CF}"/>
              </a:ext>
            </a:extLst>
          </p:cNvPr>
          <p:cNvSpPr/>
          <p:nvPr/>
        </p:nvSpPr>
        <p:spPr>
          <a:xfrm>
            <a:off x="7498080" y="1549961"/>
            <a:ext cx="4572000" cy="2727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lnSpc>
                <a:spcPct val="150000"/>
              </a:lnSpc>
            </a:pPr>
            <a:r>
              <a:rPr lang="fr-FR" b="1" dirty="0"/>
              <a:t>Formation CNRS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En présentiel ou en ligne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Une version pour tous (½ journée)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Une version pour les managers (1 journée)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Onglet ressources humaines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dirty="0"/>
          </a:p>
          <a:p>
            <a:pPr lvl="1" algn="ctr">
              <a:lnSpc>
                <a:spcPct val="150000"/>
              </a:lnSpc>
            </a:pPr>
            <a:r>
              <a:rPr lang="fr-FR" dirty="0">
                <a:hlinkClick r:id="rId3"/>
              </a:rPr>
              <a:t>https://formation.ifsem.cnrs.fr/</a:t>
            </a:r>
            <a:r>
              <a:rPr lang="fr-FR" dirty="0"/>
              <a:t>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DB334CF-5199-4A08-B8C3-A420081D260C}"/>
              </a:ext>
            </a:extLst>
          </p:cNvPr>
          <p:cNvSpPr txBox="1"/>
          <p:nvPr/>
        </p:nvSpPr>
        <p:spPr>
          <a:xfrm>
            <a:off x="292963" y="4637780"/>
            <a:ext cx="4848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êtes</a:t>
            </a:r>
            <a:r>
              <a:rPr lang="en-US" dirty="0"/>
              <a:t> </a:t>
            </a:r>
            <a:r>
              <a:rPr lang="en-US" dirty="0" err="1"/>
              <a:t>victime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témoin</a:t>
            </a:r>
            <a:r>
              <a:rPr lang="en-US" dirty="0"/>
              <a:t> : </a:t>
            </a:r>
            <a:r>
              <a:rPr lang="en-US" b="1" dirty="0" err="1"/>
              <a:t>Parlez-en</a:t>
            </a:r>
            <a:r>
              <a:rPr lang="en-US" b="1" dirty="0"/>
              <a:t> ! </a:t>
            </a:r>
            <a:endParaRPr lang="en-US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884C992-FDF1-4C55-B06C-62EDDAAA71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240" y="5399612"/>
            <a:ext cx="1788795" cy="22772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D0425E1-7EC5-468B-BF7E-057CA2AC4F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2361" y="4441633"/>
            <a:ext cx="4778836" cy="2399695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98B575E0-D415-4C8F-903F-41C82A741E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680" y="5692854"/>
            <a:ext cx="1460185" cy="27735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A42A43A-3F17-4D2B-86DE-AA1DF55B2C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06231" y="5760229"/>
            <a:ext cx="1279588" cy="19087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E4E7155-2CE0-4681-A4FE-DDA88A46B71A}"/>
              </a:ext>
            </a:extLst>
          </p:cNvPr>
          <p:cNvSpPr txBox="1"/>
          <p:nvPr/>
        </p:nvSpPr>
        <p:spPr>
          <a:xfrm>
            <a:off x="134469" y="6194997"/>
            <a:ext cx="4291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err="1"/>
              <a:t>Numéros</a:t>
            </a:r>
            <a:r>
              <a:rPr lang="en-US" sz="1600" i="1" dirty="0"/>
              <a:t> internes CNRS, </a:t>
            </a:r>
            <a:r>
              <a:rPr lang="en-US" sz="1600" i="1" dirty="0" err="1"/>
              <a:t>il</a:t>
            </a:r>
            <a:r>
              <a:rPr lang="en-US" sz="1600" i="1" dirty="0"/>
              <a:t> </a:t>
            </a:r>
            <a:r>
              <a:rPr lang="en-US" sz="1600" i="1" dirty="0" err="1"/>
              <a:t>existe</a:t>
            </a:r>
            <a:r>
              <a:rPr lang="en-US" sz="1600" i="1" dirty="0"/>
              <a:t> </a:t>
            </a:r>
            <a:r>
              <a:rPr lang="en-US" sz="1600" i="1" dirty="0" err="1"/>
              <a:t>également</a:t>
            </a:r>
            <a:r>
              <a:rPr lang="en-US" sz="1600" i="1" dirty="0"/>
              <a:t> </a:t>
            </a:r>
            <a:r>
              <a:rPr lang="en-US" sz="1600" i="1" dirty="0" err="1"/>
              <a:t>d’autres</a:t>
            </a:r>
            <a:r>
              <a:rPr lang="en-US" sz="1600" i="1" dirty="0"/>
              <a:t> </a:t>
            </a:r>
            <a:r>
              <a:rPr lang="en-US" sz="1600" i="1" dirty="0" err="1"/>
              <a:t>acteurs</a:t>
            </a:r>
            <a:r>
              <a:rPr lang="en-US" sz="1600" i="1" dirty="0"/>
              <a:t> et </a:t>
            </a:r>
            <a:r>
              <a:rPr lang="en-US" sz="1600" i="1" dirty="0" err="1"/>
              <a:t>numéros</a:t>
            </a:r>
            <a:r>
              <a:rPr lang="en-US" sz="1600" i="1" dirty="0"/>
              <a:t> “</a:t>
            </a:r>
            <a:r>
              <a:rPr lang="en-US" sz="1600" i="1" dirty="0" err="1"/>
              <a:t>externes</a:t>
            </a:r>
            <a:r>
              <a:rPr lang="en-US" sz="1600" i="1" dirty="0"/>
              <a:t>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375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482</Words>
  <Application>Microsoft Office PowerPoint</Application>
  <PresentationFormat>Grand écran</PresentationFormat>
  <Paragraphs>45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Solene Bechu</dc:creator>
  <cp:lastModifiedBy>damie</cp:lastModifiedBy>
  <cp:revision>10</cp:revision>
  <dcterms:created xsi:type="dcterms:W3CDTF">2023-12-19T14:41:25Z</dcterms:created>
  <dcterms:modified xsi:type="dcterms:W3CDTF">2023-12-21T15:52:27Z</dcterms:modified>
</cp:coreProperties>
</file>