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17C"/>
    <a:srgbClr val="93161D"/>
    <a:srgbClr val="203864"/>
    <a:srgbClr val="2F5597"/>
    <a:srgbClr val="8FAADC"/>
    <a:srgbClr val="B4C7E7"/>
    <a:srgbClr val="C4D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3746062992125998E-2"/>
          <c:y val="1.64062489907573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Déplacement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0A8-46A2-83E4-3631E837AF58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0A8-46A2-83E4-3631E837AF58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0A8-46A2-83E4-3631E837AF58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0A8-46A2-83E4-3631E837AF58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0A8-46A2-83E4-3631E837AF58}"/>
              </c:ext>
            </c:extLst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0A8-46A2-83E4-3631E837AF5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10A8-46A2-83E4-3631E837AF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10A8-46A2-83E4-3631E837AF5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10A8-46A2-83E4-3631E837AF5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10A8-46A2-83E4-3631E837AF5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alpha val="90000"/>
                </a:schemeClr>
              </a:solidFill>
              <a:ln w="19050">
                <a:solidFill>
                  <a:schemeClr val="accent5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10A8-46A2-83E4-3631E837AF58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0A8-46A2-83E4-3631E837AF58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0A8-46A2-83E4-3631E837AF58}"/>
                </c:ext>
              </c:extLst>
            </c:dLbl>
            <c:dLbl>
              <c:idx val="2"/>
              <c:layout>
                <c:manualLayout>
                  <c:x val="0.20112792721274012"/>
                  <c:y val="0.1286067501264410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A8-46A2-83E4-3631E837AF58}"/>
                </c:ext>
              </c:extLst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10A8-46A2-83E4-3631E837AF58}"/>
                </c:ext>
              </c:extLst>
            </c:dLbl>
            <c:dLbl>
              <c:idx val="4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10A8-46A2-83E4-3631E837AF58}"/>
                </c:ext>
              </c:extLst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10A8-46A2-83E4-3631E837AF58}"/>
                </c:ext>
              </c:extLst>
            </c:dLbl>
            <c:dLbl>
              <c:idx val="6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10A8-46A2-83E4-3631E837AF58}"/>
                </c:ext>
              </c:extLst>
            </c:dLbl>
            <c:dLbl>
              <c:idx val="7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10A8-46A2-83E4-3631E837AF58}"/>
                </c:ext>
              </c:extLst>
            </c:dLbl>
            <c:dLbl>
              <c:idx val="8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10A8-46A2-83E4-3631E837AF58}"/>
                </c:ext>
              </c:extLst>
            </c:dLbl>
            <c:dLbl>
              <c:idx val="9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10A8-46A2-83E4-3631E837AF58}"/>
                </c:ext>
              </c:extLst>
            </c:dLbl>
            <c:dLbl>
              <c:idx val="1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10A8-46A2-83E4-3631E837AF58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472C4"/>
                </a:solidFill>
                <a:round/>
              </a:ln>
              <a:effectLst>
                <a:outerShdw blurRad="50800" dist="38100" dir="2700000" algn="tl" rotWithShape="0">
                  <a:srgbClr val="4472C4">
                    <a:lumMod val="75000"/>
                    <a:alpha val="40000"/>
                  </a:srgbClr>
                </a:outerShdw>
              </a:effectLst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Feuil1!$A$2:$A$12</c:f>
              <c:strCache>
                <c:ptCount val="11"/>
                <c:pt idx="0">
                  <c:v>marche/vélo</c:v>
                </c:pt>
                <c:pt idx="1">
                  <c:v>vélo ou trotinette électrique</c:v>
                </c:pt>
                <c:pt idx="2">
                  <c:v>voiture électrique</c:v>
                </c:pt>
                <c:pt idx="3">
                  <c:v>voiture </c:v>
                </c:pt>
                <c:pt idx="4">
                  <c:v>moto</c:v>
                </c:pt>
                <c:pt idx="5">
                  <c:v>bus</c:v>
                </c:pt>
                <c:pt idx="6">
                  <c:v>autocar</c:v>
                </c:pt>
                <c:pt idx="7">
                  <c:v>tram</c:v>
                </c:pt>
                <c:pt idx="8">
                  <c:v>train</c:v>
                </c:pt>
                <c:pt idx="9">
                  <c:v>RER/transilien</c:v>
                </c:pt>
                <c:pt idx="10">
                  <c:v>métro</c:v>
                </c:pt>
              </c:strCache>
            </c:strRef>
          </c:cat>
          <c:val>
            <c:numRef>
              <c:f>Feuil1!$B$2:$B$12</c:f>
              <c:numCache>
                <c:formatCode>General</c:formatCode>
                <c:ptCount val="11"/>
                <c:pt idx="0">
                  <c:v>3.3</c:v>
                </c:pt>
                <c:pt idx="1">
                  <c:v>1.3</c:v>
                </c:pt>
                <c:pt idx="2">
                  <c:v>3.9</c:v>
                </c:pt>
                <c:pt idx="3">
                  <c:v>34.299999999999997</c:v>
                </c:pt>
                <c:pt idx="4">
                  <c:v>0.7</c:v>
                </c:pt>
                <c:pt idx="5">
                  <c:v>6.4</c:v>
                </c:pt>
                <c:pt idx="6">
                  <c:v>0.3</c:v>
                </c:pt>
                <c:pt idx="7">
                  <c:v>0</c:v>
                </c:pt>
                <c:pt idx="8">
                  <c:v>13.9</c:v>
                </c:pt>
                <c:pt idx="9">
                  <c:v>33.6</c:v>
                </c:pt>
                <c:pt idx="10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10A8-46A2-83E4-3631E837AF5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Émission</a:t>
            </a:r>
            <a:r>
              <a:rPr lang="fr-FR" baseline="0" dirty="0"/>
              <a:t> </a:t>
            </a:r>
            <a:r>
              <a:rPr lang="pl-PL" dirty="0"/>
              <a:t>C</a:t>
            </a:r>
            <a:r>
              <a:rPr lang="fr-FR" dirty="0"/>
              <a:t>O</a:t>
            </a:r>
            <a:r>
              <a:rPr lang="pl-PL" baseline="-25000" dirty="0"/>
              <a:t>2</a:t>
            </a:r>
            <a:r>
              <a:rPr lang="pl-PL" dirty="0"/>
              <a:t> </a:t>
            </a:r>
            <a:r>
              <a:rPr lang="fr-FR" dirty="0"/>
              <a:t>(kg) </a:t>
            </a:r>
            <a:r>
              <a:rPr lang="pl-PL" dirty="0"/>
              <a:t>pour 10 km</a:t>
            </a:r>
            <a:r>
              <a:rPr lang="fr-FR" dirty="0"/>
              <a:t> de trajet</a:t>
            </a:r>
            <a:endParaRPr lang="pl-P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5383470745828718"/>
          <c:y val="8.2181807550134475E-2"/>
          <c:w val="0.6853561161066779"/>
          <c:h val="0.70640569479051163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kg/Co2 pour 10 km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557FC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4EF-47D6-A5AE-9A9334C6CF28}"/>
              </c:ext>
            </c:extLst>
          </c:dPt>
          <c:dPt>
            <c:idx val="1"/>
            <c:invertIfNegative val="0"/>
            <c:bubble3D val="0"/>
            <c:spPr>
              <a:solidFill>
                <a:srgbClr val="557FC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4EF-47D6-A5AE-9A9334C6CF2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4EF-47D6-A5AE-9A9334C6CF2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24EF-47D6-A5AE-9A9334C6CF28}"/>
              </c:ext>
            </c:extLst>
          </c:dPt>
          <c:dPt>
            <c:idx val="4"/>
            <c:invertIfNegative val="0"/>
            <c:bubble3D val="0"/>
            <c:spPr>
              <a:solidFill>
                <a:srgbClr val="659AC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24EF-47D6-A5AE-9A9334C6CF28}"/>
              </c:ext>
            </c:extLst>
          </c:dPt>
          <c:dPt>
            <c:idx val="5"/>
            <c:invertIfNegative val="0"/>
            <c:bubble3D val="0"/>
            <c:spPr>
              <a:solidFill>
                <a:srgbClr val="FEC41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24EF-47D6-A5AE-9A9334C6CF28}"/>
              </c:ext>
            </c:extLst>
          </c:dPt>
          <c:dPt>
            <c:idx val="6"/>
            <c:invertIfNegative val="0"/>
            <c:bubble3D val="0"/>
            <c:spPr>
              <a:solidFill>
                <a:srgbClr val="ABABA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24EF-47D6-A5AE-9A9334C6CF28}"/>
              </c:ext>
            </c:extLst>
          </c:dPt>
          <c:dPt>
            <c:idx val="7"/>
            <c:invertIfNegative val="0"/>
            <c:bubble3D val="0"/>
            <c:spPr>
              <a:solidFill>
                <a:srgbClr val="7BB2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24EF-47D6-A5AE-9A9334C6CF28}"/>
              </c:ext>
            </c:extLst>
          </c:dPt>
          <c:dPt>
            <c:idx val="8"/>
            <c:invertIfNegative val="0"/>
            <c:bubble3D val="0"/>
            <c:spPr>
              <a:solidFill>
                <a:srgbClr val="6B7FA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24EF-47D6-A5AE-9A9334C6CF28}"/>
              </c:ext>
            </c:extLst>
          </c:dPt>
          <c:dPt>
            <c:idx val="9"/>
            <c:invertIfNegative val="0"/>
            <c:bubble3D val="0"/>
            <c:spPr>
              <a:solidFill>
                <a:srgbClr val="9E480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24EF-47D6-A5AE-9A9334C6CF28}"/>
              </c:ext>
            </c:extLst>
          </c:dPt>
          <c:dPt>
            <c:idx val="10"/>
            <c:invertIfNegative val="0"/>
            <c:bubble3D val="0"/>
            <c:spPr>
              <a:solidFill>
                <a:srgbClr val="71717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24EF-47D6-A5AE-9A9334C6CF28}"/>
              </c:ext>
            </c:extLst>
          </c:dPt>
          <c:dPt>
            <c:idx val="11"/>
            <c:invertIfNegative val="0"/>
            <c:bubble3D val="0"/>
            <c:spPr>
              <a:solidFill>
                <a:srgbClr val="A17F1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24EF-47D6-A5AE-9A9334C6CF28}"/>
              </c:ext>
            </c:extLst>
          </c:dPt>
          <c:dPt>
            <c:idx val="12"/>
            <c:invertIfNegative val="0"/>
            <c:bubble3D val="0"/>
            <c:spPr>
              <a:solidFill>
                <a:srgbClr val="396D9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24EF-47D6-A5AE-9A9334C6CF28}"/>
              </c:ext>
            </c:extLst>
          </c:dPt>
          <c:cat>
            <c:strRef>
              <c:f>Feuil1!$A$2:$A$14</c:f>
              <c:strCache>
                <c:ptCount val="13"/>
                <c:pt idx="0">
                  <c:v>marche</c:v>
                </c:pt>
                <c:pt idx="1">
                  <c:v>vélo</c:v>
                </c:pt>
                <c:pt idx="2">
                  <c:v>vélo électrique</c:v>
                </c:pt>
                <c:pt idx="3">
                  <c:v>trotinette électrique</c:v>
                </c:pt>
                <c:pt idx="4">
                  <c:v>moto</c:v>
                </c:pt>
                <c:pt idx="5">
                  <c:v>voiture (essence)</c:v>
                </c:pt>
                <c:pt idx="6">
                  <c:v>voiture électrique</c:v>
                </c:pt>
                <c:pt idx="7">
                  <c:v>bus</c:v>
                </c:pt>
                <c:pt idx="8">
                  <c:v>autocar/intercité</c:v>
                </c:pt>
                <c:pt idx="9">
                  <c:v>tram</c:v>
                </c:pt>
                <c:pt idx="10">
                  <c:v>train</c:v>
                </c:pt>
                <c:pt idx="11">
                  <c:v>RER/transilien</c:v>
                </c:pt>
                <c:pt idx="12">
                  <c:v>métro</c:v>
                </c:pt>
              </c:strCache>
            </c:strRef>
          </c:cat>
          <c:val>
            <c:numRef>
              <c:f>Feuil1!$B$2:$B$14</c:f>
              <c:numCache>
                <c:formatCode>General</c:formatCode>
                <c:ptCount val="13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51</c:v>
                </c:pt>
                <c:pt idx="4">
                  <c:v>392</c:v>
                </c:pt>
                <c:pt idx="5">
                  <c:v>458</c:v>
                </c:pt>
                <c:pt idx="6">
                  <c:v>212</c:v>
                </c:pt>
                <c:pt idx="7">
                  <c:v>264</c:v>
                </c:pt>
                <c:pt idx="8">
                  <c:v>63</c:v>
                </c:pt>
                <c:pt idx="9">
                  <c:v>7</c:v>
                </c:pt>
                <c:pt idx="10">
                  <c:v>37</c:v>
                </c:pt>
                <c:pt idx="11">
                  <c:v>19</c:v>
                </c:pt>
                <c:pt idx="1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24EF-47D6-A5AE-9A9334C6C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2152448"/>
        <c:axId val="122153984"/>
        <c:axId val="0"/>
      </c:bar3DChart>
      <c:catAx>
        <c:axId val="122152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2153984"/>
        <c:crosses val="autoZero"/>
        <c:auto val="1"/>
        <c:lblAlgn val="ctr"/>
        <c:lblOffset val="100"/>
        <c:noMultiLvlLbl val="0"/>
      </c:catAx>
      <c:valAx>
        <c:axId val="122153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215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7EDE4-8323-49D9-AF94-A3F9AF9B1C9E}" type="datetimeFigureOut">
              <a:rPr lang="en-US" smtClean="0"/>
              <a:t>1/12/2024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5E640-F199-4388-93F1-190462BC5A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82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1C9EB1-33D9-462B-9CA5-19C3742FF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B80072-53E5-43A5-840F-C2EC9D8C0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D90CEA-CA29-4D12-816D-83EE87586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6785B-8E76-4F76-85B8-F8E48786DB3B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609028-0819-4508-A528-0A7586DE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730E38-E03D-4514-B0B7-A4DFC931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2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D79E-B6EE-46E3-98F4-ED0462DBB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3DC45F-E464-4C83-BD53-68E16DCA7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875475-D674-4166-A9CB-D9022109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AEF3-34E5-4ED6-BE03-E55EF1B235E3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5794A2-76E4-4B66-BC9A-222BAC15A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D98839-9E46-401E-9450-CE677CE0E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E5E0466-D5B5-4069-AB2E-E123BC90DA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EF74DE-510E-4A59-B8C8-6D037EEAB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D6AAB1-6AF2-4797-9FC1-9DCBC986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831A-E86B-49DE-940C-7F15602FFED1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99592D-9C8E-4963-A3ED-EA3C003F5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BF845D-91EB-4922-8A0D-F33C99A1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7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2AD5D1-7D65-46DF-845F-6CA5B6181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44C77C-017F-4C46-96B4-23CDD2112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67838D-5FAF-4901-BA16-4346E7FB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CF48-954B-4642-B218-D23C8DF31140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EDEFD6-C447-4467-B255-1F40EFD53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436235-536C-4E07-9E75-A59EFB417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1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F827C1-ED31-4F88-A71E-4BCD47EDF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8DC0ED-661F-4EBA-A4E3-69DC7E06B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3E1DA8-4955-4873-83E6-D67EDCD7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C44A6-DE05-4100-9F6E-FA0574C66852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8497DF-67ED-4C70-B47B-E1A784271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55E504-0913-4752-90E9-7B7B2B7E5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8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5B091-2952-42D8-9C1E-7AD8C8E0C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A4E41F-ACD8-4940-8630-312333E62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B76437-86BE-49D2-BEE2-316A3B386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6FAA85-7E92-4D83-87F4-F67F79F4E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55327-B18A-453D-AE6C-4CAF4144BE88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AC751E-5A1A-4B9A-AEBF-8AB8725E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055DB1-3B76-4EB6-B9FD-738DD10A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806F8E-9500-41EC-9CA3-F01869E0A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D89C67-9AA2-46B4-8F6C-8DE882A1A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0FA6461-475D-47CC-AB15-4940FDCD2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832C6C-2605-485B-8455-C22B690C7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6C41535-5492-4D6F-B6F5-72BC91D169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1D3194-803A-4E36-A54E-29F6E1D22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86356-5DDC-4360-B9CA-CD8F60DFD4BF}" type="datetime1">
              <a:rPr lang="en-US" smtClean="0"/>
              <a:t>1/12/2024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46AFB4-A3FD-465E-8AD5-3300E6E6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C2AB8E-B714-41ED-BEB0-31677EB48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5C424E-928E-496D-98D0-5BD4C9E4C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5078E5-2962-4CEC-A5A4-CC4B25F0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61B4-8F7B-455F-8443-048901D13D91}" type="datetime1">
              <a:rPr lang="en-US" smtClean="0"/>
              <a:t>1/12/2024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1BF55D-1247-4248-83A5-64CCF6093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4E8E23-8CA1-4AFE-8132-783C8A114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7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0DEB699-4045-49EF-96B6-50A4D82D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502A-0AD5-4C0D-856A-494505142002}" type="datetime1">
              <a:rPr lang="en-US" smtClean="0"/>
              <a:t>1/12/2024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64D211-79A7-46F3-90E0-32994AAA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0A5C6F-32A6-4C8F-BB43-128714917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21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8625B3-A022-43EE-A914-4B6C14795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3F6C2A-1244-4A5C-BC06-A2EF2DC54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F6740C-F7A8-4FCB-9C66-4666E095C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437D80-4D24-4D78-BFAF-345EB680A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92B8-5C21-4F36-8DD9-BFE01F7E1F95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52606A-802D-48D9-8C91-84A87DF26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7AE647-A0AB-4B12-BA28-66A77E4A0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4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9E07D5-907F-457D-B416-4DE8279D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87FC4A7-5FA9-4137-BB3D-840D6EB98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A5561F-446D-4AAB-A241-E17801A0E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F142F2-6CBC-41D9-9396-645FF273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20F-C98C-44B9-BD38-70E91FA9E919}" type="datetime1">
              <a:rPr lang="en-US" smtClean="0"/>
              <a:t>1/12/2024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AE2E72E-E5C1-4220-A358-5EDFBF27B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42179E-C140-4218-B161-66A4DB89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7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01458-6A74-473D-976A-F81874287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E6500B-6362-49B4-967D-C0107A8E6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998046-4060-4712-BADE-A0206D8CC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D94F9-5AAA-44C8-A983-DFD69D348F93}" type="datetime1">
              <a:rPr lang="en-US" smtClean="0"/>
              <a:t>1/12/2024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FC26A7-5508-422E-8574-77B0BD653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605E82-089A-4FE3-BD56-8BFC208624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76898" y="195046"/>
            <a:ext cx="6196183" cy="830997"/>
          </a:xfrm>
          <a:prstGeom prst="rect">
            <a:avLst/>
          </a:prstGeom>
          <a:ln w="190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u="sng" dirty="0" err="1">
                <a:solidFill>
                  <a:srgbClr val="7030A0"/>
                </a:solidFill>
              </a:rPr>
              <a:t>Référents</a:t>
            </a:r>
            <a:r>
              <a:rPr lang="en-US" sz="2400" b="1" u="sng" dirty="0">
                <a:solidFill>
                  <a:srgbClr val="7030A0"/>
                </a:solidFill>
              </a:rPr>
              <a:t> </a:t>
            </a:r>
            <a:r>
              <a:rPr lang="en-US" sz="2400" b="1" u="sng" dirty="0" err="1">
                <a:solidFill>
                  <a:srgbClr val="7030A0"/>
                </a:solidFill>
              </a:rPr>
              <a:t>développement</a:t>
            </a:r>
            <a:r>
              <a:rPr lang="en-US" sz="2400" b="1" u="sng" dirty="0">
                <a:solidFill>
                  <a:srgbClr val="7030A0"/>
                </a:solidFill>
              </a:rPr>
              <a:t> durable</a:t>
            </a:r>
          </a:p>
          <a:p>
            <a:pPr algn="ctr"/>
            <a:r>
              <a:rPr lang="en-US" sz="2400" b="1" dirty="0" err="1">
                <a:solidFill>
                  <a:srgbClr val="7030A0"/>
                </a:solidFill>
              </a:rPr>
              <a:t>Solène</a:t>
            </a:r>
            <a:r>
              <a:rPr lang="en-US" sz="2400" b="1" dirty="0">
                <a:solidFill>
                  <a:srgbClr val="7030A0"/>
                </a:solidFill>
              </a:rPr>
              <a:t> </a:t>
            </a:r>
            <a:r>
              <a:rPr lang="en-US" sz="2400" b="1" dirty="0" err="1">
                <a:solidFill>
                  <a:srgbClr val="7030A0"/>
                </a:solidFill>
              </a:rPr>
              <a:t>Béchu</a:t>
            </a:r>
            <a:r>
              <a:rPr lang="en-US" sz="2400" b="1" dirty="0">
                <a:solidFill>
                  <a:srgbClr val="7030A0"/>
                </a:solidFill>
              </a:rPr>
              <a:t> – </a:t>
            </a:r>
            <a:r>
              <a:rPr lang="en-US" sz="2400" b="1" err="1">
                <a:solidFill>
                  <a:srgbClr val="7030A0"/>
                </a:solidFill>
              </a:rPr>
              <a:t>Aurélie</a:t>
            </a:r>
            <a:r>
              <a:rPr lang="en-US" sz="2400" b="1">
                <a:solidFill>
                  <a:srgbClr val="7030A0"/>
                </a:solidFill>
              </a:rPr>
              <a:t> Damond </a:t>
            </a:r>
            <a:r>
              <a:rPr lang="en-US" sz="2400" b="1" dirty="0">
                <a:solidFill>
                  <a:srgbClr val="7030A0"/>
                </a:solidFill>
              </a:rPr>
              <a:t>– Carine Livage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B66EDB-9C8C-43E6-8379-89987D40CEFE}"/>
              </a:ext>
            </a:extLst>
          </p:cNvPr>
          <p:cNvSpPr txBox="1"/>
          <p:nvPr/>
        </p:nvSpPr>
        <p:spPr>
          <a:xfrm>
            <a:off x="3547694" y="5275613"/>
            <a:ext cx="5171544" cy="13388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Bilan GES (gaz à effet de serre) du laboratoire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Mise en place d’actions « vertes » au laboratoire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Formation fresque du climat</a:t>
            </a:r>
          </a:p>
        </p:txBody>
      </p:sp>
      <p:sp>
        <p:nvSpPr>
          <p:cNvPr id="2" name="AutoShape 2" descr="Accueil"/>
          <p:cNvSpPr>
            <a:spLocks noChangeAspect="1" noChangeArrowheads="1"/>
          </p:cNvSpPr>
          <p:nvPr/>
        </p:nvSpPr>
        <p:spPr bwMode="auto">
          <a:xfrm>
            <a:off x="155575" y="-525463"/>
            <a:ext cx="10953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Accueil"/>
          <p:cNvSpPr>
            <a:spLocks noChangeAspect="1" noChangeArrowheads="1"/>
          </p:cNvSpPr>
          <p:nvPr/>
        </p:nvSpPr>
        <p:spPr bwMode="auto">
          <a:xfrm>
            <a:off x="307975" y="-373063"/>
            <a:ext cx="10953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3"/>
          <a:stretch/>
        </p:blipFill>
        <p:spPr bwMode="auto">
          <a:xfrm>
            <a:off x="743845" y="2100027"/>
            <a:ext cx="1483418" cy="119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3262" y="4233199"/>
            <a:ext cx="10002838" cy="92333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r>
              <a:rPr lang="fr-FR" b="1" i="1" dirty="0"/>
              <a:t>Les pistes de solution :</a:t>
            </a:r>
            <a:r>
              <a:rPr lang="fr-FR" i="1" dirty="0"/>
              <a:t> Pour mieux diffuser l’information et sensibiliser ses agents aux enjeux du développement durable, le CNRS a mis en place un réseau de </a:t>
            </a:r>
            <a:r>
              <a:rPr lang="fr-FR" i="1" dirty="0">
                <a:solidFill>
                  <a:srgbClr val="FF0000"/>
                </a:solidFill>
              </a:rPr>
              <a:t>référents « développement durable »</a:t>
            </a:r>
            <a:r>
              <a:rPr lang="fr-FR" i="1" dirty="0"/>
              <a:t> au sein des directions fonctionnelles, délégations régionales, instituts et laboratoires…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447" y="1285875"/>
            <a:ext cx="7500602" cy="282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E68F8B0-C91E-461B-93C9-B3F13C45361E}"/>
              </a:ext>
            </a:extLst>
          </p:cNvPr>
          <p:cNvSpPr txBox="1"/>
          <p:nvPr/>
        </p:nvSpPr>
        <p:spPr>
          <a:xfrm>
            <a:off x="307975" y="1135870"/>
            <a:ext cx="361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22417C"/>
                </a:solidFill>
              </a:rPr>
              <a:t>Demande</a:t>
            </a:r>
            <a:r>
              <a:rPr lang="en-US" i="1" dirty="0">
                <a:solidFill>
                  <a:srgbClr val="22417C"/>
                </a:solidFill>
              </a:rPr>
              <a:t> du CNRS,   A quoi </a:t>
            </a:r>
            <a:r>
              <a:rPr lang="en-US" i="1" dirty="0" err="1">
                <a:solidFill>
                  <a:srgbClr val="22417C"/>
                </a:solidFill>
              </a:rPr>
              <a:t>sert</a:t>
            </a:r>
            <a:r>
              <a:rPr lang="en-US" i="1" dirty="0">
                <a:solidFill>
                  <a:srgbClr val="22417C"/>
                </a:solidFill>
              </a:rPr>
              <a:t>-on ?</a:t>
            </a:r>
          </a:p>
        </p:txBody>
      </p:sp>
    </p:spTree>
    <p:extLst>
      <p:ext uri="{BB962C8B-B14F-4D97-AF65-F5344CB8AC3E}">
        <p14:creationId xmlns:p14="http://schemas.microsoft.com/office/powerpoint/2010/main" val="51444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1383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93161D"/>
                </a:solidFill>
              </a:rPr>
              <a:t>Bilan</a:t>
            </a:r>
            <a:r>
              <a:rPr lang="en-US" sz="2400" b="1" dirty="0">
                <a:solidFill>
                  <a:srgbClr val="93161D"/>
                </a:solidFill>
              </a:rPr>
              <a:t> GES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2E2759-30BB-4BF1-82C5-FF4C3A74D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2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68F8B0-C91E-461B-93C9-B3F13C45361E}"/>
              </a:ext>
            </a:extLst>
          </p:cNvPr>
          <p:cNvSpPr txBox="1"/>
          <p:nvPr/>
        </p:nvSpPr>
        <p:spPr>
          <a:xfrm>
            <a:off x="195730" y="3274874"/>
            <a:ext cx="2962275" cy="58477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Consommation</a:t>
            </a:r>
            <a:r>
              <a:rPr lang="en-US" sz="1600" dirty="0"/>
              <a:t> du </a:t>
            </a:r>
            <a:r>
              <a:rPr lang="en-US" sz="1600" dirty="0" err="1"/>
              <a:t>batiment</a:t>
            </a:r>
            <a:r>
              <a:rPr lang="en-US" sz="1600" dirty="0"/>
              <a:t>/</a:t>
            </a:r>
            <a:r>
              <a:rPr lang="en-US" sz="1600" dirty="0" err="1"/>
              <a:t>achat</a:t>
            </a:r>
            <a:r>
              <a:rPr lang="en-US" sz="1600" dirty="0"/>
              <a:t>/domicile travail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0"/>
          <a:stretch/>
        </p:blipFill>
        <p:spPr bwMode="auto">
          <a:xfrm>
            <a:off x="3255239" y="119864"/>
            <a:ext cx="6126886" cy="193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964" y="4602600"/>
            <a:ext cx="64579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964" y="2195662"/>
            <a:ext cx="76771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464" y="3135750"/>
            <a:ext cx="62674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439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3619" y="181001"/>
            <a:ext cx="6020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https://apps.labos1point5.org/administration/transition-maps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717440"/>
            <a:ext cx="9801225" cy="58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010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1933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93161D"/>
                </a:solidFill>
              </a:rPr>
              <a:t>Bilan</a:t>
            </a:r>
            <a:r>
              <a:rPr lang="en-US" sz="2400" b="1" dirty="0">
                <a:solidFill>
                  <a:srgbClr val="93161D"/>
                </a:solidFill>
              </a:rPr>
              <a:t> </a:t>
            </a:r>
            <a:r>
              <a:rPr lang="en-US" sz="2400" b="1" dirty="0" err="1">
                <a:solidFill>
                  <a:srgbClr val="93161D"/>
                </a:solidFill>
              </a:rPr>
              <a:t>carbone</a:t>
            </a:r>
            <a:endParaRPr lang="en-US" sz="2400" b="1" dirty="0">
              <a:solidFill>
                <a:srgbClr val="93161D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68F8B0-C91E-461B-93C9-B3F13C45361E}"/>
              </a:ext>
            </a:extLst>
          </p:cNvPr>
          <p:cNvSpPr txBox="1"/>
          <p:nvPr/>
        </p:nvSpPr>
        <p:spPr>
          <a:xfrm>
            <a:off x="292964" y="473505"/>
            <a:ext cx="494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22417C"/>
                </a:solidFill>
              </a:rPr>
              <a:t>Résultats</a:t>
            </a:r>
            <a:r>
              <a:rPr lang="en-US" i="1" dirty="0">
                <a:solidFill>
                  <a:srgbClr val="22417C"/>
                </a:solidFill>
              </a:rPr>
              <a:t> </a:t>
            </a:r>
            <a:r>
              <a:rPr lang="en-US" i="1" dirty="0" err="1">
                <a:solidFill>
                  <a:srgbClr val="22417C"/>
                </a:solidFill>
              </a:rPr>
              <a:t>déplacement</a:t>
            </a:r>
            <a:r>
              <a:rPr lang="en-US" i="1" dirty="0">
                <a:solidFill>
                  <a:srgbClr val="22417C"/>
                </a:solidFill>
              </a:rPr>
              <a:t> du personnel du </a:t>
            </a:r>
            <a:r>
              <a:rPr lang="en-US" i="1" dirty="0" err="1">
                <a:solidFill>
                  <a:srgbClr val="22417C"/>
                </a:solidFill>
              </a:rPr>
              <a:t>laboratoire</a:t>
            </a:r>
            <a:endParaRPr lang="en-US" i="1" dirty="0">
              <a:solidFill>
                <a:srgbClr val="22417C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3ED264-CAE2-45A0-B924-8F74D5381992}"/>
              </a:ext>
            </a:extLst>
          </p:cNvPr>
          <p:cNvSpPr txBox="1"/>
          <p:nvPr/>
        </p:nvSpPr>
        <p:spPr>
          <a:xfrm>
            <a:off x="306483" y="898040"/>
            <a:ext cx="871168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47 </a:t>
            </a:r>
            <a:r>
              <a:rPr lang="en-US" dirty="0" err="1"/>
              <a:t>réponses</a:t>
            </a:r>
            <a:r>
              <a:rPr lang="en-US" dirty="0"/>
              <a:t> </a:t>
            </a:r>
            <a:r>
              <a:rPr lang="en-US" sz="1400" i="1" dirty="0"/>
              <a:t>(merci!) </a:t>
            </a:r>
            <a:r>
              <a:rPr lang="en-US" dirty="0">
                <a:sym typeface="Wingdings" panose="05000000000000000000" pitchFamily="2" charset="2"/>
              </a:rPr>
              <a:t> ratio pour </a:t>
            </a:r>
            <a:r>
              <a:rPr lang="en-US" dirty="0" err="1">
                <a:sym typeface="Wingdings" panose="05000000000000000000" pitchFamily="2" charset="2"/>
              </a:rPr>
              <a:t>représenter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l’ensemble</a:t>
            </a:r>
            <a:r>
              <a:rPr lang="en-US" dirty="0">
                <a:sym typeface="Wingdings" panose="05000000000000000000" pitchFamily="2" charset="2"/>
              </a:rPr>
              <a:t> du </a:t>
            </a:r>
            <a:r>
              <a:rPr lang="en-US" dirty="0" err="1">
                <a:sym typeface="Wingdings" panose="05000000000000000000" pitchFamily="2" charset="2"/>
              </a:rPr>
              <a:t>laboratoire</a:t>
            </a:r>
            <a:endParaRPr lang="en-US" dirty="0">
              <a:sym typeface="Wingdings" panose="05000000000000000000" pitchFamily="2" charset="2"/>
            </a:endParaRPr>
          </a:p>
          <a:p>
            <a:endParaRPr lang="en-US" sz="1100" dirty="0"/>
          </a:p>
          <a:p>
            <a:r>
              <a:rPr lang="en-US" dirty="0" err="1"/>
              <a:t>Totalité</a:t>
            </a:r>
            <a:r>
              <a:rPr lang="en-US" dirty="0"/>
              <a:t> des </a:t>
            </a:r>
            <a:r>
              <a:rPr lang="en-US" dirty="0" err="1"/>
              <a:t>trajets</a:t>
            </a:r>
            <a:r>
              <a:rPr lang="en-US" dirty="0"/>
              <a:t> sur un an pour le </a:t>
            </a:r>
            <a:r>
              <a:rPr lang="en-US" dirty="0" err="1"/>
              <a:t>labo</a:t>
            </a:r>
            <a:r>
              <a:rPr lang="en-US" dirty="0"/>
              <a:t> : 450 000 km</a:t>
            </a:r>
          </a:p>
          <a:p>
            <a:r>
              <a:rPr lang="en-US" dirty="0"/>
              <a:t>Emission de CO</a:t>
            </a:r>
            <a:r>
              <a:rPr lang="en-US" baseline="-25000" dirty="0"/>
              <a:t>2</a:t>
            </a:r>
            <a:r>
              <a:rPr lang="en-US" dirty="0"/>
              <a:t> sur les 450 000 km : 40 ± 10 </a:t>
            </a:r>
            <a:r>
              <a:rPr lang="en-US" dirty="0" err="1"/>
              <a:t>tonnes</a:t>
            </a:r>
            <a:r>
              <a:rPr lang="en-US" dirty="0"/>
              <a:t> </a:t>
            </a:r>
          </a:p>
        </p:txBody>
      </p:sp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56B4233C-703B-44DD-A04C-CB3A599D55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3438757"/>
              </p:ext>
            </p:extLst>
          </p:nvPr>
        </p:nvGraphicFramePr>
        <p:xfrm>
          <a:off x="0" y="2063275"/>
          <a:ext cx="6232849" cy="479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C4E9A6FD-5780-47CA-8AA2-BFA4BE795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069772"/>
              </p:ext>
            </p:extLst>
          </p:nvPr>
        </p:nvGraphicFramePr>
        <p:xfrm>
          <a:off x="5621110" y="1990647"/>
          <a:ext cx="6313715" cy="4514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8590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173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Solene Bechu</dc:creator>
  <cp:lastModifiedBy>Bettino Dyvrande</cp:lastModifiedBy>
  <cp:revision>29</cp:revision>
  <dcterms:created xsi:type="dcterms:W3CDTF">2023-12-19T14:41:25Z</dcterms:created>
  <dcterms:modified xsi:type="dcterms:W3CDTF">2024-01-12T14:35:52Z</dcterms:modified>
</cp:coreProperties>
</file>