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477" r:id="rId2"/>
    <p:sldId id="738" r:id="rId3"/>
    <p:sldId id="754" r:id="rId4"/>
    <p:sldId id="753" r:id="rId5"/>
    <p:sldId id="743" r:id="rId6"/>
    <p:sldId id="745" r:id="rId7"/>
    <p:sldId id="747" r:id="rId8"/>
    <p:sldId id="746" r:id="rId9"/>
    <p:sldId id="755" r:id="rId10"/>
    <p:sldId id="748" r:id="rId11"/>
    <p:sldId id="756" r:id="rId12"/>
    <p:sldId id="757" r:id="rId13"/>
    <p:sldId id="750" r:id="rId14"/>
    <p:sldId id="751" r:id="rId15"/>
    <p:sldId id="769" r:id="rId16"/>
    <p:sldId id="752" r:id="rId17"/>
    <p:sldId id="758" r:id="rId18"/>
    <p:sldId id="759" r:id="rId19"/>
    <p:sldId id="762" r:id="rId20"/>
    <p:sldId id="761" r:id="rId21"/>
    <p:sldId id="764" r:id="rId22"/>
    <p:sldId id="763" r:id="rId23"/>
    <p:sldId id="765" r:id="rId24"/>
    <p:sldId id="766" r:id="rId25"/>
    <p:sldId id="768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545"/>
    <a:srgbClr val="800000"/>
    <a:srgbClr val="002060"/>
    <a:srgbClr val="800080"/>
    <a:srgbClr val="9BBCFF"/>
    <a:srgbClr val="FFB9B9"/>
    <a:srgbClr val="FFFFFF"/>
    <a:srgbClr val="DBDBDB"/>
    <a:srgbClr val="4682B4"/>
    <a:srgbClr val="D5B8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5" autoAdjust="0"/>
    <p:restoredTop sz="95226" autoAdjust="0"/>
  </p:normalViewPr>
  <p:slideViewPr>
    <p:cSldViewPr>
      <p:cViewPr varScale="1">
        <p:scale>
          <a:sx n="113" d="100"/>
          <a:sy n="113" d="100"/>
        </p:scale>
        <p:origin x="816" y="9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3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3.e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3.emf"/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E478D-B61B-4D20-95D6-D168FFB5C83A}" type="datetimeFigureOut">
              <a:rPr lang="fr-FR" smtClean="0"/>
              <a:pPr/>
              <a:t>10/01/2024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12D2F-7560-41A3-8F87-BEEECAAACD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r-FR" sz="90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511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6624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751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089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034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0452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5973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57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2304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94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97097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835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5998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4909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7928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3114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r-FR" sz="90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330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935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6527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739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709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856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512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12D2F-7560-41A3-8F87-BEEECAAACD07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420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15/09/2020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Manuel BARDAY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15/09/2020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Manuel BARDAY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391FA-FFD8-458B-918D-AE8445E3976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.pn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pn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2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3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3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24.e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2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28.emf"/><Relationship Id="rId4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jp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3.bin"/><Relationship Id="rId5" Type="http://schemas.openxmlformats.org/officeDocument/2006/relationships/image" Target="../media/image7.png"/><Relationship Id="rId15" Type="http://schemas.openxmlformats.org/officeDocument/2006/relationships/image" Target="../media/image5.emf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oleObject" Target="../embeddings/oleObject2.bin"/><Relationship Id="rId14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9.emf"/><Relationship Id="rId4" Type="http://schemas.openxmlformats.org/officeDocument/2006/relationships/oleObject" Target="../embeddings/oleObject3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0.emf"/><Relationship Id="rId4" Type="http://schemas.openxmlformats.org/officeDocument/2006/relationships/oleObject" Target="../embeddings/oleObject3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3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0" y="-42122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1421885" y="874320"/>
            <a:ext cx="6300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454545"/>
                </a:solidFill>
              </a:rPr>
              <a:t>From organometallic to </a:t>
            </a:r>
            <a:r>
              <a:rPr lang="en-US" sz="2400" b="1" i="1" dirty="0" err="1">
                <a:solidFill>
                  <a:srgbClr val="454545"/>
                </a:solidFill>
              </a:rPr>
              <a:t>organocatalysis</a:t>
            </a:r>
            <a:r>
              <a:rPr lang="en-US" sz="2400" b="1" i="1" dirty="0">
                <a:solidFill>
                  <a:srgbClr val="454545"/>
                </a:solidFill>
              </a:rPr>
              <a:t>: Towards dual catalysis</a:t>
            </a:r>
            <a:endParaRPr lang="fr-FR" sz="2400" b="1" i="1" dirty="0">
              <a:solidFill>
                <a:srgbClr val="454545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F5824E2-93C9-4277-B05B-31BD9298D92B}"/>
              </a:ext>
            </a:extLst>
          </p:cNvPr>
          <p:cNvSpPr txBox="1"/>
          <p:nvPr/>
        </p:nvSpPr>
        <p:spPr>
          <a:xfrm>
            <a:off x="3753026" y="3435846"/>
            <a:ext cx="1637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454545"/>
                </a:solidFill>
              </a:rPr>
              <a:t>Manuel Barday</a:t>
            </a:r>
            <a:endParaRPr lang="fr-FR" sz="1600" i="1" dirty="0">
              <a:solidFill>
                <a:srgbClr val="454545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99507CB-3BB2-4FA3-8338-A478D3298DB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4322166"/>
            <a:ext cx="695960" cy="72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6113AFC-E119-49DC-ACF3-ECD314D501C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020" y="4322166"/>
            <a:ext cx="2473960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2DE5552-2F0E-4E3F-9B18-6ED0A9544828}"/>
              </a:ext>
            </a:extLst>
          </p:cNvPr>
          <p:cNvSpPr txBox="1"/>
          <p:nvPr/>
        </p:nvSpPr>
        <p:spPr>
          <a:xfrm>
            <a:off x="2909094" y="2390913"/>
            <a:ext cx="3325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solidFill>
                  <a:srgbClr val="454545"/>
                </a:solidFill>
              </a:rPr>
              <a:t>Journée</a:t>
            </a:r>
            <a:r>
              <a:rPr lang="en-US" i="1" dirty="0">
                <a:solidFill>
                  <a:srgbClr val="454545"/>
                </a:solidFill>
              </a:rPr>
              <a:t> de L’ILV – 11 </a:t>
            </a:r>
            <a:r>
              <a:rPr lang="en-US" i="1" dirty="0" err="1">
                <a:solidFill>
                  <a:srgbClr val="454545"/>
                </a:solidFill>
              </a:rPr>
              <a:t>janvier</a:t>
            </a:r>
            <a:r>
              <a:rPr lang="en-US" i="1" dirty="0">
                <a:solidFill>
                  <a:srgbClr val="454545"/>
                </a:solidFill>
              </a:rPr>
              <a:t> 2024</a:t>
            </a:r>
            <a:endParaRPr lang="fr-FR" i="1" dirty="0">
              <a:solidFill>
                <a:srgbClr val="454545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0D5926E-3720-4621-BF4E-06C5BE25C62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15926" r="47637" b="14033"/>
          <a:stretch/>
        </p:blipFill>
        <p:spPr>
          <a:xfrm>
            <a:off x="131624" y="4322166"/>
            <a:ext cx="1167568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58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33312" y="7701"/>
            <a:ext cx="167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Cobalt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CC02A-2ADE-FBE0-6DED-888CDB4C6F9E}"/>
              </a:ext>
            </a:extLst>
          </p:cNvPr>
          <p:cNvSpPr/>
          <p:nvPr/>
        </p:nvSpPr>
        <p:spPr>
          <a:xfrm>
            <a:off x="323528" y="2787774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Object 14">
            <a:extLst>
              <a:ext uri="{FF2B5EF4-FFF2-40B4-BE49-F238E27FC236}">
                <a16:creationId xmlns:a16="http://schemas.microsoft.com/office/drawing/2014/main" id="{99BDC009-09FC-4CBA-A7AE-43157682B9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150522"/>
              </p:ext>
            </p:extLst>
          </p:nvPr>
        </p:nvGraphicFramePr>
        <p:xfrm>
          <a:off x="350838" y="561627"/>
          <a:ext cx="8442325" cy="417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5" name="CS ChemDraw Drawing" r:id="rId4" imgW="9378767" imgH="4631602" progId="ChemDraw.Document.6.0">
                  <p:embed/>
                </p:oleObj>
              </mc:Choice>
              <mc:Fallback>
                <p:oleObj name="CS ChemDraw Drawing" r:id="rId4" imgW="9378767" imgH="4631602" progId="ChemDraw.Document.6.0">
                  <p:embed/>
                  <p:pic>
                    <p:nvPicPr>
                      <p:cNvPr id="17" name="Object 14">
                        <a:extLst>
                          <a:ext uri="{FF2B5EF4-FFF2-40B4-BE49-F238E27FC236}">
                            <a16:creationId xmlns:a16="http://schemas.microsoft.com/office/drawing/2014/main" id="{E5BD1AD7-929B-41A3-AA36-A6BF111995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0838" y="561627"/>
                        <a:ext cx="8442325" cy="417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9" descr="Icon&#10;&#10;Description automatically generated">
            <a:extLst>
              <a:ext uri="{FF2B5EF4-FFF2-40B4-BE49-F238E27FC236}">
                <a16:creationId xmlns:a16="http://schemas.microsoft.com/office/drawing/2014/main" id="{A4E10FDA-6A6D-4F5E-BDD7-8889BD4ACE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496" y="432027"/>
            <a:ext cx="432048" cy="50461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092F36D-ACD9-42BD-A8F5-9F795B1FC1B1}"/>
              </a:ext>
            </a:extLst>
          </p:cNvPr>
          <p:cNvSpPr/>
          <p:nvPr/>
        </p:nvSpPr>
        <p:spPr>
          <a:xfrm>
            <a:off x="68400" y="2571750"/>
            <a:ext cx="9040104" cy="2160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4">
            <a:extLst>
              <a:ext uri="{FF2B5EF4-FFF2-40B4-BE49-F238E27FC236}">
                <a16:creationId xmlns:a16="http://schemas.microsoft.com/office/drawing/2014/main" id="{491006B4-44C5-4621-94D5-F02A8C4E56C9}"/>
              </a:ext>
            </a:extLst>
          </p:cNvPr>
          <p:cNvSpPr txBox="1"/>
          <p:nvPr/>
        </p:nvSpPr>
        <p:spPr>
          <a:xfrm>
            <a:off x="371119" y="4758196"/>
            <a:ext cx="8178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54545"/>
                </a:solidFill>
              </a:rPr>
              <a:t>J. Qin</a:t>
            </a:r>
            <a:r>
              <a:rPr lang="en-GB" sz="1400" baseline="30000" dirty="0">
                <a:solidFill>
                  <a:srgbClr val="454545"/>
                </a:solidFill>
              </a:rPr>
              <a:t>‡</a:t>
            </a:r>
            <a:r>
              <a:rPr lang="en-GB" sz="1400" dirty="0">
                <a:solidFill>
                  <a:srgbClr val="454545"/>
                </a:solidFill>
              </a:rPr>
              <a:t>, </a:t>
            </a:r>
            <a:r>
              <a:rPr lang="en-GB" sz="1400" b="1" dirty="0">
                <a:solidFill>
                  <a:srgbClr val="002060"/>
                </a:solidFill>
              </a:rPr>
              <a:t>M. Barday</a:t>
            </a:r>
            <a:r>
              <a:rPr lang="en-GB" sz="1400" b="1" baseline="30000" dirty="0">
                <a:solidFill>
                  <a:srgbClr val="002060"/>
                </a:solidFill>
              </a:rPr>
              <a:t>‡</a:t>
            </a:r>
            <a:r>
              <a:rPr lang="en-GB" sz="1400" dirty="0">
                <a:solidFill>
                  <a:srgbClr val="454545"/>
                </a:solidFill>
              </a:rPr>
              <a:t>, S. Jana, N. </a:t>
            </a:r>
            <a:r>
              <a:rPr lang="en-GB" sz="1400" dirty="0" err="1">
                <a:solidFill>
                  <a:srgbClr val="454545"/>
                </a:solidFill>
              </a:rPr>
              <a:t>Sanosa</a:t>
            </a:r>
            <a:r>
              <a:rPr lang="en-GB" sz="1400" dirty="0">
                <a:solidFill>
                  <a:srgbClr val="454545"/>
                </a:solidFill>
              </a:rPr>
              <a:t>, I. </a:t>
            </a:r>
            <a:r>
              <a:rPr lang="en-GB" sz="1200" dirty="0" err="1">
                <a:solidFill>
                  <a:srgbClr val="454545"/>
                </a:solidFill>
              </a:rPr>
              <a:t>Funes-Ardoiz</a:t>
            </a:r>
            <a:r>
              <a:rPr lang="en-GB" sz="1400" dirty="0">
                <a:solidFill>
                  <a:srgbClr val="454545"/>
                </a:solidFill>
              </a:rPr>
              <a:t>, C. J. Teskey, </a:t>
            </a:r>
            <a:r>
              <a:rPr lang="fr-FR" sz="1400" i="1" dirty="0" err="1">
                <a:solidFill>
                  <a:srgbClr val="454545"/>
                </a:solidFill>
              </a:rPr>
              <a:t>Angew</a:t>
            </a:r>
            <a:r>
              <a:rPr lang="fr-FR" sz="1400" i="1" dirty="0">
                <a:solidFill>
                  <a:srgbClr val="454545"/>
                </a:solidFill>
              </a:rPr>
              <a:t>. </a:t>
            </a:r>
            <a:r>
              <a:rPr lang="fr-FR" sz="1400" i="1" dirty="0" err="1">
                <a:solidFill>
                  <a:srgbClr val="454545"/>
                </a:solidFill>
              </a:rPr>
              <a:t>Chem</a:t>
            </a:r>
            <a:r>
              <a:rPr lang="fr-FR" sz="1400" i="1" dirty="0">
                <a:solidFill>
                  <a:srgbClr val="454545"/>
                </a:solidFill>
              </a:rPr>
              <a:t>. Int. Ed. </a:t>
            </a:r>
            <a:r>
              <a:rPr lang="fr-FR" sz="1400" b="1" i="1" dirty="0">
                <a:solidFill>
                  <a:srgbClr val="454545"/>
                </a:solidFill>
              </a:rPr>
              <a:t>2023</a:t>
            </a:r>
            <a:r>
              <a:rPr lang="fr-FR" sz="1400" i="1" dirty="0">
                <a:solidFill>
                  <a:srgbClr val="454545"/>
                </a:solidFill>
              </a:rPr>
              <a:t>, 62, e202310639</a:t>
            </a:r>
            <a:endParaRPr lang="en-GB" sz="1400" i="1" dirty="0">
              <a:solidFill>
                <a:srgbClr val="4545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37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33312" y="7701"/>
            <a:ext cx="167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Cobalt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CC02A-2ADE-FBE0-6DED-888CDB4C6F9E}"/>
              </a:ext>
            </a:extLst>
          </p:cNvPr>
          <p:cNvSpPr/>
          <p:nvPr/>
        </p:nvSpPr>
        <p:spPr>
          <a:xfrm>
            <a:off x="323528" y="2787774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7" name="Object 14">
            <a:extLst>
              <a:ext uri="{FF2B5EF4-FFF2-40B4-BE49-F238E27FC236}">
                <a16:creationId xmlns:a16="http://schemas.microsoft.com/office/drawing/2014/main" id="{E5BD1AD7-929B-41A3-AA36-A6BF111995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849661"/>
              </p:ext>
            </p:extLst>
          </p:nvPr>
        </p:nvGraphicFramePr>
        <p:xfrm>
          <a:off x="350838" y="561627"/>
          <a:ext cx="8442325" cy="417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9" name="CS ChemDraw Drawing" r:id="rId4" imgW="9378767" imgH="4631602" progId="ChemDraw.Document.6.0">
                  <p:embed/>
                </p:oleObj>
              </mc:Choice>
              <mc:Fallback>
                <p:oleObj name="CS ChemDraw Drawing" r:id="rId4" imgW="9378767" imgH="4631602" progId="ChemDraw.Document.6.0">
                  <p:embed/>
                  <p:pic>
                    <p:nvPicPr>
                      <p:cNvPr id="17" name="Object 14">
                        <a:extLst>
                          <a:ext uri="{FF2B5EF4-FFF2-40B4-BE49-F238E27FC236}">
                            <a16:creationId xmlns:a16="http://schemas.microsoft.com/office/drawing/2014/main" id="{E5BD1AD7-929B-41A3-AA36-A6BF111995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0838" y="561627"/>
                        <a:ext cx="8442325" cy="417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4">
            <a:extLst>
              <a:ext uri="{FF2B5EF4-FFF2-40B4-BE49-F238E27FC236}">
                <a16:creationId xmlns:a16="http://schemas.microsoft.com/office/drawing/2014/main" id="{491006B4-44C5-4621-94D5-F02A8C4E56C9}"/>
              </a:ext>
            </a:extLst>
          </p:cNvPr>
          <p:cNvSpPr txBox="1"/>
          <p:nvPr/>
        </p:nvSpPr>
        <p:spPr>
          <a:xfrm>
            <a:off x="371119" y="4758196"/>
            <a:ext cx="8178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54545"/>
                </a:solidFill>
              </a:rPr>
              <a:t>J. Qin</a:t>
            </a:r>
            <a:r>
              <a:rPr lang="en-GB" sz="1400" baseline="30000" dirty="0">
                <a:solidFill>
                  <a:srgbClr val="454545"/>
                </a:solidFill>
              </a:rPr>
              <a:t>‡</a:t>
            </a:r>
            <a:r>
              <a:rPr lang="en-GB" sz="1400" dirty="0">
                <a:solidFill>
                  <a:srgbClr val="454545"/>
                </a:solidFill>
              </a:rPr>
              <a:t>, </a:t>
            </a:r>
            <a:r>
              <a:rPr lang="en-GB" sz="1400" b="1" dirty="0">
                <a:solidFill>
                  <a:srgbClr val="002060"/>
                </a:solidFill>
              </a:rPr>
              <a:t>M. Barday</a:t>
            </a:r>
            <a:r>
              <a:rPr lang="en-GB" sz="1400" b="1" baseline="30000" dirty="0">
                <a:solidFill>
                  <a:srgbClr val="002060"/>
                </a:solidFill>
              </a:rPr>
              <a:t>‡</a:t>
            </a:r>
            <a:r>
              <a:rPr lang="en-GB" sz="1400" dirty="0">
                <a:solidFill>
                  <a:srgbClr val="454545"/>
                </a:solidFill>
              </a:rPr>
              <a:t>, S. Jana, N. </a:t>
            </a:r>
            <a:r>
              <a:rPr lang="en-GB" sz="1400" dirty="0" err="1">
                <a:solidFill>
                  <a:srgbClr val="454545"/>
                </a:solidFill>
              </a:rPr>
              <a:t>Sanosa</a:t>
            </a:r>
            <a:r>
              <a:rPr lang="en-GB" sz="1400" dirty="0">
                <a:solidFill>
                  <a:srgbClr val="454545"/>
                </a:solidFill>
              </a:rPr>
              <a:t>, I. </a:t>
            </a:r>
            <a:r>
              <a:rPr lang="en-GB" sz="1200" dirty="0" err="1">
                <a:solidFill>
                  <a:srgbClr val="454545"/>
                </a:solidFill>
              </a:rPr>
              <a:t>Funes-Ardoiz</a:t>
            </a:r>
            <a:r>
              <a:rPr lang="en-GB" sz="1400" dirty="0">
                <a:solidFill>
                  <a:srgbClr val="454545"/>
                </a:solidFill>
              </a:rPr>
              <a:t>, C. J. Teskey, </a:t>
            </a:r>
            <a:r>
              <a:rPr lang="fr-FR" sz="1400" i="1" dirty="0" err="1">
                <a:solidFill>
                  <a:srgbClr val="454545"/>
                </a:solidFill>
              </a:rPr>
              <a:t>Angew</a:t>
            </a:r>
            <a:r>
              <a:rPr lang="fr-FR" sz="1400" i="1" dirty="0">
                <a:solidFill>
                  <a:srgbClr val="454545"/>
                </a:solidFill>
              </a:rPr>
              <a:t>. </a:t>
            </a:r>
            <a:r>
              <a:rPr lang="fr-FR" sz="1400" i="1" dirty="0" err="1">
                <a:solidFill>
                  <a:srgbClr val="454545"/>
                </a:solidFill>
              </a:rPr>
              <a:t>Chem</a:t>
            </a:r>
            <a:r>
              <a:rPr lang="fr-FR" sz="1400" i="1" dirty="0">
                <a:solidFill>
                  <a:srgbClr val="454545"/>
                </a:solidFill>
              </a:rPr>
              <a:t>. Int. Ed. </a:t>
            </a:r>
            <a:r>
              <a:rPr lang="fr-FR" sz="1400" b="1" i="1" dirty="0">
                <a:solidFill>
                  <a:srgbClr val="454545"/>
                </a:solidFill>
              </a:rPr>
              <a:t>2023</a:t>
            </a:r>
            <a:r>
              <a:rPr lang="fr-FR" sz="1400" i="1" dirty="0">
                <a:solidFill>
                  <a:srgbClr val="454545"/>
                </a:solidFill>
              </a:rPr>
              <a:t>, 62, e202310639</a:t>
            </a:r>
            <a:endParaRPr lang="en-GB" sz="1400" i="1" dirty="0">
              <a:solidFill>
                <a:srgbClr val="454545"/>
              </a:solidFill>
            </a:endParaRPr>
          </a:p>
        </p:txBody>
      </p:sp>
      <p:pic>
        <p:nvPicPr>
          <p:cNvPr id="15" name="Picture 9" descr="Icon&#10;&#10;Description automatically generated">
            <a:extLst>
              <a:ext uri="{FF2B5EF4-FFF2-40B4-BE49-F238E27FC236}">
                <a16:creationId xmlns:a16="http://schemas.microsoft.com/office/drawing/2014/main" id="{23938DAE-C5C6-4F0D-B5C3-E4AFEA8C95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496" y="432027"/>
            <a:ext cx="432048" cy="50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83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D1FC2C0-9E16-4ECA-BBE6-C1765C7EBFA1}"/>
              </a:ext>
            </a:extLst>
          </p:cNvPr>
          <p:cNvGrpSpPr/>
          <p:nvPr/>
        </p:nvGrpSpPr>
        <p:grpSpPr>
          <a:xfrm>
            <a:off x="3183679" y="2340918"/>
            <a:ext cx="2776643" cy="461665"/>
            <a:chOff x="3214325" y="2387084"/>
            <a:chExt cx="2776643" cy="461665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427AECDF-12B1-4ADD-BA61-16F7D8E83326}"/>
                </a:ext>
              </a:extLst>
            </p:cNvPr>
            <p:cNvCxnSpPr>
              <a:cxnSpLocks/>
            </p:cNvCxnSpPr>
            <p:nvPr/>
          </p:nvCxnSpPr>
          <p:spPr>
            <a:xfrm>
              <a:off x="3214325" y="2617916"/>
              <a:ext cx="284406" cy="1"/>
            </a:xfrm>
            <a:prstGeom prst="line">
              <a:avLst/>
            </a:prstGeom>
            <a:ln w="25400">
              <a:solidFill>
                <a:srgbClr val="4545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487AFE-F9EF-4C5D-A4C5-3FD37AE2C74C}"/>
                </a:ext>
              </a:extLst>
            </p:cNvPr>
            <p:cNvSpPr txBox="1"/>
            <p:nvPr/>
          </p:nvSpPr>
          <p:spPr>
            <a:xfrm>
              <a:off x="3484200" y="2387084"/>
              <a:ext cx="22368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i="1" dirty="0" err="1">
                  <a:solidFill>
                    <a:srgbClr val="002060"/>
                  </a:solidFill>
                </a:rPr>
                <a:t>Organo</a:t>
              </a:r>
              <a:r>
                <a:rPr lang="en-GB" sz="2400" b="1" i="1" dirty="0" err="1">
                  <a:solidFill>
                    <a:srgbClr val="454545"/>
                  </a:solidFill>
                </a:rPr>
                <a:t>catalysis</a:t>
              </a:r>
              <a:endParaRPr lang="en-GB" sz="2400" b="1" i="1" dirty="0">
                <a:solidFill>
                  <a:srgbClr val="454545"/>
                </a:solidFill>
              </a:endParaRPr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5330C3F-9CE2-4B03-A9EB-BFC73D363D1F}"/>
                </a:ext>
              </a:extLst>
            </p:cNvPr>
            <p:cNvCxnSpPr>
              <a:cxnSpLocks/>
            </p:cNvCxnSpPr>
            <p:nvPr/>
          </p:nvCxnSpPr>
          <p:spPr>
            <a:xfrm>
              <a:off x="5706562" y="2617916"/>
              <a:ext cx="284406" cy="1"/>
            </a:xfrm>
            <a:prstGeom prst="line">
              <a:avLst/>
            </a:prstGeom>
            <a:ln w="25400">
              <a:solidFill>
                <a:srgbClr val="4545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20860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85477" y="7701"/>
            <a:ext cx="1573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NHC - </a:t>
            </a:r>
            <a:r>
              <a:rPr lang="en-GB" i="1" dirty="0">
                <a:solidFill>
                  <a:srgbClr val="454545"/>
                </a:solidFill>
              </a:rPr>
              <a:t>catalysis</a:t>
            </a:r>
          </a:p>
        </p:txBody>
      </p:sp>
      <p:graphicFrame>
        <p:nvGraphicFramePr>
          <p:cNvPr id="13" name="Objet 12">
            <a:extLst>
              <a:ext uri="{FF2B5EF4-FFF2-40B4-BE49-F238E27FC236}">
                <a16:creationId xmlns:a16="http://schemas.microsoft.com/office/drawing/2014/main" id="{F9286133-A3C6-439A-AB51-1D37F88E2D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44785"/>
              </p:ext>
            </p:extLst>
          </p:nvPr>
        </p:nvGraphicFramePr>
        <p:xfrm>
          <a:off x="530225" y="2513807"/>
          <a:ext cx="8083550" cy="5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0" name="CS ChemDraw Drawing" r:id="rId4" imgW="9695617" imgH="62681" progId="ChemDraw.Document.6.0">
                  <p:embed/>
                </p:oleObj>
              </mc:Choice>
              <mc:Fallback>
                <p:oleObj name="CS ChemDraw Drawing" r:id="rId4" imgW="9695617" imgH="62681" progId="ChemDraw.Document.6.0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C5AAEC86-1634-4C42-9426-43879B0A61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0225" y="2513807"/>
                        <a:ext cx="8083550" cy="57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>
            <a:extLst>
              <a:ext uri="{FF2B5EF4-FFF2-40B4-BE49-F238E27FC236}">
                <a16:creationId xmlns:a16="http://schemas.microsoft.com/office/drawing/2014/main" id="{90485605-7BE5-44D4-BB62-8643FDC360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600321"/>
              </p:ext>
            </p:extLst>
          </p:nvPr>
        </p:nvGraphicFramePr>
        <p:xfrm>
          <a:off x="289719" y="538337"/>
          <a:ext cx="8564562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1" name="CS ChemDraw Drawing" r:id="rId6" imgW="9509760" imgH="2016039" progId="ChemDraw.Document.6.0">
                  <p:embed/>
                </p:oleObj>
              </mc:Choice>
              <mc:Fallback>
                <p:oleObj name="CS ChemDraw Drawing" r:id="rId6" imgW="9509760" imgH="2016039" progId="ChemDraw.Document.6.0">
                  <p:embed/>
                  <p:pic>
                    <p:nvPicPr>
                      <p:cNvPr id="17" name="Object 10">
                        <a:extLst>
                          <a:ext uri="{FF2B5EF4-FFF2-40B4-BE49-F238E27FC236}">
                            <a16:creationId xmlns:a16="http://schemas.microsoft.com/office/drawing/2014/main" id="{90F428E5-8B50-4AFE-BA9F-DAC7D96551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9" y="538337"/>
                        <a:ext cx="8564562" cy="181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7741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73388" y="7701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NHC -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DF191208-A675-46F0-A18D-CEAE184800A9}"/>
              </a:ext>
            </a:extLst>
          </p:cNvPr>
          <p:cNvSpPr txBox="1"/>
          <p:nvPr/>
        </p:nvSpPr>
        <p:spPr>
          <a:xfrm>
            <a:off x="1023529" y="4743023"/>
            <a:ext cx="709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M. Barday</a:t>
            </a:r>
            <a:r>
              <a:rPr lang="en-GB" sz="1200" dirty="0">
                <a:solidFill>
                  <a:srgbClr val="454545"/>
                </a:solidFill>
              </a:rPr>
              <a:t>, J. Rodrigues, P. </a:t>
            </a:r>
            <a:r>
              <a:rPr lang="en-GB" sz="1200" dirty="0" err="1">
                <a:solidFill>
                  <a:srgbClr val="454545"/>
                </a:solidFill>
              </a:rPr>
              <a:t>Bouillac</a:t>
            </a:r>
            <a:r>
              <a:rPr lang="en-GB" sz="1200" dirty="0">
                <a:solidFill>
                  <a:srgbClr val="454545"/>
                </a:solidFill>
              </a:rPr>
              <a:t>, J. Rodriguez, M. Amatore, T. </a:t>
            </a:r>
            <a:r>
              <a:rPr lang="en-GB" sz="1200" dirty="0" err="1">
                <a:solidFill>
                  <a:srgbClr val="454545"/>
                </a:solidFill>
              </a:rPr>
              <a:t>Constantieux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Adv. Synth </a:t>
            </a:r>
            <a:r>
              <a:rPr lang="en-GB" sz="1200" i="1" dirty="0" err="1">
                <a:solidFill>
                  <a:srgbClr val="454545"/>
                </a:solidFill>
              </a:rPr>
              <a:t>Catal</a:t>
            </a:r>
            <a:r>
              <a:rPr lang="en-GB" sz="1200" i="1" dirty="0">
                <a:solidFill>
                  <a:srgbClr val="454545"/>
                </a:solidFill>
              </a:rPr>
              <a:t>. </a:t>
            </a:r>
            <a:r>
              <a:rPr lang="en-GB" sz="1200" b="1" dirty="0">
                <a:solidFill>
                  <a:srgbClr val="454545"/>
                </a:solidFill>
              </a:rPr>
              <a:t>2023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365</a:t>
            </a:r>
            <a:r>
              <a:rPr lang="en-GB" sz="1200" dirty="0">
                <a:solidFill>
                  <a:srgbClr val="454545"/>
                </a:solidFill>
              </a:rPr>
              <a:t>, 148</a:t>
            </a:r>
          </a:p>
        </p:txBody>
      </p:sp>
      <p:graphicFrame>
        <p:nvGraphicFramePr>
          <p:cNvPr id="15" name="Object 4">
            <a:extLst>
              <a:ext uri="{FF2B5EF4-FFF2-40B4-BE49-F238E27FC236}">
                <a16:creationId xmlns:a16="http://schemas.microsoft.com/office/drawing/2014/main" id="{8DDAB9E3-CE5F-4883-AC27-51F64AE4B7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186706"/>
              </p:ext>
            </p:extLst>
          </p:nvPr>
        </p:nvGraphicFramePr>
        <p:xfrm>
          <a:off x="396875" y="2727151"/>
          <a:ext cx="8350250" cy="187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4" name="CS ChemDraw Drawing" r:id="rId4" imgW="9284350" imgH="2091086" progId="ChemDraw.Document.6.0">
                  <p:embed/>
                </p:oleObj>
              </mc:Choice>
              <mc:Fallback>
                <p:oleObj name="CS ChemDraw Drawing" r:id="rId4" imgW="9284350" imgH="2091086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15CB57B-8079-C7B1-835B-92F0C739EA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6875" y="2727151"/>
                        <a:ext cx="8350250" cy="187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C5AAEC86-1634-4C42-9426-43879B0A61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476514"/>
              </p:ext>
            </p:extLst>
          </p:nvPr>
        </p:nvGraphicFramePr>
        <p:xfrm>
          <a:off x="530225" y="2513807"/>
          <a:ext cx="8083550" cy="5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5" name="CS ChemDraw Drawing" r:id="rId6" imgW="9695617" imgH="62681" progId="ChemDraw.Document.6.0">
                  <p:embed/>
                </p:oleObj>
              </mc:Choice>
              <mc:Fallback>
                <p:oleObj name="CS ChemDraw Drawing" r:id="rId6" imgW="9695617" imgH="6268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0225" y="2513807"/>
                        <a:ext cx="8083550" cy="57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>
            <a:extLst>
              <a:ext uri="{FF2B5EF4-FFF2-40B4-BE49-F238E27FC236}">
                <a16:creationId xmlns:a16="http://schemas.microsoft.com/office/drawing/2014/main" id="{90F428E5-8B50-4AFE-BA9F-DAC7D96551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610629"/>
              </p:ext>
            </p:extLst>
          </p:nvPr>
        </p:nvGraphicFramePr>
        <p:xfrm>
          <a:off x="289719" y="538337"/>
          <a:ext cx="8564562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6" name="CS ChemDraw Drawing" r:id="rId8" imgW="9509760" imgH="2016039" progId="ChemDraw.Document.6.0">
                  <p:embed/>
                </p:oleObj>
              </mc:Choice>
              <mc:Fallback>
                <p:oleObj name="CS ChemDraw Drawing" r:id="rId8" imgW="9509760" imgH="2016039" progId="ChemDraw.Document.6.0">
                  <p:embed/>
                  <p:pic>
                    <p:nvPicPr>
                      <p:cNvPr id="14" name="Object 10">
                        <a:extLst>
                          <a:ext uri="{FF2B5EF4-FFF2-40B4-BE49-F238E27FC236}">
                            <a16:creationId xmlns:a16="http://schemas.microsoft.com/office/drawing/2014/main" id="{4D09977D-417C-442B-9B66-E73B7C0EAD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9" y="538337"/>
                        <a:ext cx="8564562" cy="181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37FECF7-5341-4810-9047-2B7B56F4FD71}"/>
              </a:ext>
            </a:extLst>
          </p:cNvPr>
          <p:cNvSpPr/>
          <p:nvPr/>
        </p:nvSpPr>
        <p:spPr>
          <a:xfrm>
            <a:off x="5580112" y="2570957"/>
            <a:ext cx="3672408" cy="2093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586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73388" y="7701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NHC -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DF191208-A675-46F0-A18D-CEAE184800A9}"/>
              </a:ext>
            </a:extLst>
          </p:cNvPr>
          <p:cNvSpPr txBox="1"/>
          <p:nvPr/>
        </p:nvSpPr>
        <p:spPr>
          <a:xfrm>
            <a:off x="1023529" y="4743023"/>
            <a:ext cx="709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M. Barday</a:t>
            </a:r>
            <a:r>
              <a:rPr lang="en-GB" sz="1200" dirty="0">
                <a:solidFill>
                  <a:srgbClr val="454545"/>
                </a:solidFill>
              </a:rPr>
              <a:t>, J. Rodrigues, P. </a:t>
            </a:r>
            <a:r>
              <a:rPr lang="en-GB" sz="1200" dirty="0" err="1">
                <a:solidFill>
                  <a:srgbClr val="454545"/>
                </a:solidFill>
              </a:rPr>
              <a:t>Bouillac</a:t>
            </a:r>
            <a:r>
              <a:rPr lang="en-GB" sz="1200" dirty="0">
                <a:solidFill>
                  <a:srgbClr val="454545"/>
                </a:solidFill>
              </a:rPr>
              <a:t>, J. Rodriguez, M. Amatore, T. </a:t>
            </a:r>
            <a:r>
              <a:rPr lang="en-GB" sz="1200" dirty="0" err="1">
                <a:solidFill>
                  <a:srgbClr val="454545"/>
                </a:solidFill>
              </a:rPr>
              <a:t>Constantieux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Adv. Synth </a:t>
            </a:r>
            <a:r>
              <a:rPr lang="en-GB" sz="1200" i="1" dirty="0" err="1">
                <a:solidFill>
                  <a:srgbClr val="454545"/>
                </a:solidFill>
              </a:rPr>
              <a:t>Catal</a:t>
            </a:r>
            <a:r>
              <a:rPr lang="en-GB" sz="1200" i="1" dirty="0">
                <a:solidFill>
                  <a:srgbClr val="454545"/>
                </a:solidFill>
              </a:rPr>
              <a:t>. </a:t>
            </a:r>
            <a:r>
              <a:rPr lang="en-GB" sz="1200" b="1" dirty="0">
                <a:solidFill>
                  <a:srgbClr val="454545"/>
                </a:solidFill>
              </a:rPr>
              <a:t>2023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365</a:t>
            </a:r>
            <a:r>
              <a:rPr lang="en-GB" sz="1200" dirty="0">
                <a:solidFill>
                  <a:srgbClr val="454545"/>
                </a:solidFill>
              </a:rPr>
              <a:t>, 148</a:t>
            </a:r>
          </a:p>
        </p:txBody>
      </p:sp>
      <p:graphicFrame>
        <p:nvGraphicFramePr>
          <p:cNvPr id="15" name="Object 4">
            <a:extLst>
              <a:ext uri="{FF2B5EF4-FFF2-40B4-BE49-F238E27FC236}">
                <a16:creationId xmlns:a16="http://schemas.microsoft.com/office/drawing/2014/main" id="{8DDAB9E3-CE5F-4883-AC27-51F64AE4B7F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96875" y="2727151"/>
          <a:ext cx="8350250" cy="187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98" name="CS ChemDraw Drawing" r:id="rId4" imgW="9284350" imgH="2091086" progId="ChemDraw.Document.6.0">
                  <p:embed/>
                </p:oleObj>
              </mc:Choice>
              <mc:Fallback>
                <p:oleObj name="CS ChemDraw Drawing" r:id="rId4" imgW="9284350" imgH="2091086" progId="ChemDraw.Document.6.0">
                  <p:embed/>
                  <p:pic>
                    <p:nvPicPr>
                      <p:cNvPr id="15" name="Object 4">
                        <a:extLst>
                          <a:ext uri="{FF2B5EF4-FFF2-40B4-BE49-F238E27FC236}">
                            <a16:creationId xmlns:a16="http://schemas.microsoft.com/office/drawing/2014/main" id="{8DDAB9E3-CE5F-4883-AC27-51F64AE4B7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6875" y="2727151"/>
                        <a:ext cx="8350250" cy="187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C5AAEC86-1634-4C42-9426-43879B0A611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30225" y="2513807"/>
          <a:ext cx="8083550" cy="5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99" name="CS ChemDraw Drawing" r:id="rId6" imgW="9695617" imgH="62681" progId="ChemDraw.Document.6.0">
                  <p:embed/>
                </p:oleObj>
              </mc:Choice>
              <mc:Fallback>
                <p:oleObj name="CS ChemDraw Drawing" r:id="rId6" imgW="9695617" imgH="62681" progId="ChemDraw.Document.6.0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C5AAEC86-1634-4C42-9426-43879B0A61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0225" y="2513807"/>
                        <a:ext cx="8083550" cy="57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>
            <a:extLst>
              <a:ext uri="{FF2B5EF4-FFF2-40B4-BE49-F238E27FC236}">
                <a16:creationId xmlns:a16="http://schemas.microsoft.com/office/drawing/2014/main" id="{90F428E5-8B50-4AFE-BA9F-DAC7D965517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89719" y="538337"/>
          <a:ext cx="8564562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0" name="CS ChemDraw Drawing" r:id="rId8" imgW="9509760" imgH="2016039" progId="ChemDraw.Document.6.0">
                  <p:embed/>
                </p:oleObj>
              </mc:Choice>
              <mc:Fallback>
                <p:oleObj name="CS ChemDraw Drawing" r:id="rId8" imgW="9509760" imgH="2016039" progId="ChemDraw.Document.6.0">
                  <p:embed/>
                  <p:pic>
                    <p:nvPicPr>
                      <p:cNvPr id="17" name="Object 10">
                        <a:extLst>
                          <a:ext uri="{FF2B5EF4-FFF2-40B4-BE49-F238E27FC236}">
                            <a16:creationId xmlns:a16="http://schemas.microsoft.com/office/drawing/2014/main" id="{90F428E5-8B50-4AFE-BA9F-DAC7D96551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9" y="538337"/>
                        <a:ext cx="8564562" cy="181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4524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73388" y="7701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NHC -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DF191208-A675-46F0-A18D-CEAE184800A9}"/>
              </a:ext>
            </a:extLst>
          </p:cNvPr>
          <p:cNvSpPr txBox="1"/>
          <p:nvPr/>
        </p:nvSpPr>
        <p:spPr>
          <a:xfrm>
            <a:off x="1023529" y="4743023"/>
            <a:ext cx="709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M. Barday</a:t>
            </a:r>
            <a:r>
              <a:rPr lang="en-GB" sz="1200" dirty="0">
                <a:solidFill>
                  <a:srgbClr val="454545"/>
                </a:solidFill>
              </a:rPr>
              <a:t>, J. Rodrigues, P. </a:t>
            </a:r>
            <a:r>
              <a:rPr lang="en-GB" sz="1200" dirty="0" err="1">
                <a:solidFill>
                  <a:srgbClr val="454545"/>
                </a:solidFill>
              </a:rPr>
              <a:t>Bouillac</a:t>
            </a:r>
            <a:r>
              <a:rPr lang="en-GB" sz="1200" dirty="0">
                <a:solidFill>
                  <a:srgbClr val="454545"/>
                </a:solidFill>
              </a:rPr>
              <a:t>, J. Rodriguez, M. Amatore, T. </a:t>
            </a:r>
            <a:r>
              <a:rPr lang="en-GB" sz="1200" dirty="0" err="1">
                <a:solidFill>
                  <a:srgbClr val="454545"/>
                </a:solidFill>
              </a:rPr>
              <a:t>Constantieux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Adv. Synth </a:t>
            </a:r>
            <a:r>
              <a:rPr lang="en-GB" sz="1200" i="1" dirty="0" err="1">
                <a:solidFill>
                  <a:srgbClr val="454545"/>
                </a:solidFill>
              </a:rPr>
              <a:t>Catal</a:t>
            </a:r>
            <a:r>
              <a:rPr lang="en-GB" sz="1200" i="1" dirty="0">
                <a:solidFill>
                  <a:srgbClr val="454545"/>
                </a:solidFill>
              </a:rPr>
              <a:t>. </a:t>
            </a:r>
            <a:r>
              <a:rPr lang="en-GB" sz="1200" b="1" dirty="0">
                <a:solidFill>
                  <a:srgbClr val="454545"/>
                </a:solidFill>
              </a:rPr>
              <a:t>2023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365</a:t>
            </a:r>
            <a:r>
              <a:rPr lang="en-GB" sz="1200" dirty="0">
                <a:solidFill>
                  <a:srgbClr val="454545"/>
                </a:solidFill>
              </a:rPr>
              <a:t>, 148</a:t>
            </a:r>
          </a:p>
        </p:txBody>
      </p:sp>
      <p:graphicFrame>
        <p:nvGraphicFramePr>
          <p:cNvPr id="16" name="Object 4">
            <a:extLst>
              <a:ext uri="{FF2B5EF4-FFF2-40B4-BE49-F238E27FC236}">
                <a16:creationId xmlns:a16="http://schemas.microsoft.com/office/drawing/2014/main" id="{3B255A04-3ACA-4851-9826-9148D350EC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069609"/>
              </p:ext>
            </p:extLst>
          </p:nvPr>
        </p:nvGraphicFramePr>
        <p:xfrm>
          <a:off x="874713" y="2716213"/>
          <a:ext cx="7396162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3" name="CS ChemDraw Drawing" r:id="rId4" imgW="8213013" imgH="2086395" progId="ChemDraw.Document.6.0">
                  <p:embed/>
                </p:oleObj>
              </mc:Choice>
              <mc:Fallback>
                <p:oleObj name="CS ChemDraw Drawing" r:id="rId4" imgW="8213013" imgH="2086395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C0F3A3F-5B8F-C1AF-3DA3-F6B3C44EC6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4713" y="2716213"/>
                        <a:ext cx="7396162" cy="187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>
            <a:extLst>
              <a:ext uri="{FF2B5EF4-FFF2-40B4-BE49-F238E27FC236}">
                <a16:creationId xmlns:a16="http://schemas.microsoft.com/office/drawing/2014/main" id="{D139C945-5853-4E1E-88F8-851CB00ADF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694069"/>
              </p:ext>
            </p:extLst>
          </p:nvPr>
        </p:nvGraphicFramePr>
        <p:xfrm>
          <a:off x="324000" y="514800"/>
          <a:ext cx="8521700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4" name="CS ChemDraw Drawing" r:id="rId6" imgW="9463827" imgH="2017744" progId="ChemDraw.Document.6.0">
                  <p:embed/>
                </p:oleObj>
              </mc:Choice>
              <mc:Fallback>
                <p:oleObj name="CS ChemDraw Drawing" r:id="rId6" imgW="9463827" imgH="2017744" progId="ChemDraw.Document.6.0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310A512-AB01-9E53-7EFF-6AD37A2C9B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000" y="514800"/>
                        <a:ext cx="8521700" cy="181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450B0993-3160-46C2-9168-C0A02E863D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003998"/>
              </p:ext>
            </p:extLst>
          </p:nvPr>
        </p:nvGraphicFramePr>
        <p:xfrm>
          <a:off x="530225" y="2500172"/>
          <a:ext cx="8083550" cy="5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5" name="CS ChemDraw Drawing" r:id="rId8" imgW="9694341" imgH="62681" progId="ChemDraw.Document.6.0">
                  <p:embed/>
                </p:oleObj>
              </mc:Choice>
              <mc:Fallback>
                <p:oleObj name="CS ChemDraw Drawing" r:id="rId8" imgW="9694341" imgH="6268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0225" y="2500172"/>
                        <a:ext cx="8083550" cy="57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4599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F2D8517-E71F-480F-9CE5-70E79DDA03EE}"/>
              </a:ext>
            </a:extLst>
          </p:cNvPr>
          <p:cNvGrpSpPr/>
          <p:nvPr/>
        </p:nvGrpSpPr>
        <p:grpSpPr>
          <a:xfrm>
            <a:off x="2765774" y="2340918"/>
            <a:ext cx="3612453" cy="461665"/>
            <a:chOff x="2833580" y="2340918"/>
            <a:chExt cx="3612453" cy="461665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37F3F3A-9427-4BBC-AFCC-7E05603DB1A9}"/>
                </a:ext>
              </a:extLst>
            </p:cNvPr>
            <p:cNvCxnSpPr>
              <a:cxnSpLocks/>
            </p:cNvCxnSpPr>
            <p:nvPr/>
          </p:nvCxnSpPr>
          <p:spPr>
            <a:xfrm>
              <a:off x="2833580" y="2571750"/>
              <a:ext cx="284406" cy="1"/>
            </a:xfrm>
            <a:prstGeom prst="line">
              <a:avLst/>
            </a:prstGeom>
            <a:ln w="25400">
              <a:solidFill>
                <a:srgbClr val="4545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299D4BE7-09BB-4991-AAC2-3538F7B208F7}"/>
                </a:ext>
              </a:extLst>
            </p:cNvPr>
            <p:cNvCxnSpPr>
              <a:cxnSpLocks/>
            </p:cNvCxnSpPr>
            <p:nvPr/>
          </p:nvCxnSpPr>
          <p:spPr>
            <a:xfrm>
              <a:off x="6161627" y="2571750"/>
              <a:ext cx="284406" cy="1"/>
            </a:xfrm>
            <a:prstGeom prst="line">
              <a:avLst/>
            </a:prstGeom>
            <a:ln w="25400">
              <a:solidFill>
                <a:srgbClr val="4545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1">
              <a:extLst>
                <a:ext uri="{FF2B5EF4-FFF2-40B4-BE49-F238E27FC236}">
                  <a16:creationId xmlns:a16="http://schemas.microsoft.com/office/drawing/2014/main" id="{1C8C8498-30AB-4C0D-83B6-EB978E203B44}"/>
                </a:ext>
              </a:extLst>
            </p:cNvPr>
            <p:cNvSpPr txBox="1"/>
            <p:nvPr/>
          </p:nvSpPr>
          <p:spPr>
            <a:xfrm>
              <a:off x="3103040" y="2340918"/>
              <a:ext cx="30735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i="1" dirty="0">
                  <a:solidFill>
                    <a:srgbClr val="454545"/>
                  </a:solidFill>
                </a:rPr>
                <a:t>Towards</a:t>
              </a:r>
              <a:r>
                <a:rPr lang="en-GB" sz="2400" b="1" i="1" dirty="0">
                  <a:solidFill>
                    <a:srgbClr val="002060"/>
                  </a:solidFill>
                </a:rPr>
                <a:t> dual-</a:t>
              </a:r>
              <a:r>
                <a:rPr lang="en-GB" sz="2400" b="1" i="1" dirty="0">
                  <a:solidFill>
                    <a:srgbClr val="454545"/>
                  </a:solidFill>
                </a:rPr>
                <a:t>catalysis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0618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41E2FCF-2EFC-40A7-868D-BC52476A34B4}"/>
              </a:ext>
            </a:extLst>
          </p:cNvPr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A9179990-CF7D-4C3C-87E9-86D9990F3D56}"/>
              </a:ext>
            </a:extLst>
          </p:cNvPr>
          <p:cNvSpPr txBox="1"/>
          <p:nvPr/>
        </p:nvSpPr>
        <p:spPr>
          <a:xfrm>
            <a:off x="3583340" y="7701"/>
            <a:ext cx="1977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454545"/>
                </a:solidFill>
              </a:rPr>
              <a:t>In the laboratory…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70B37D6B-3A2B-4792-9638-D4922FCD3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530DC8B-A435-4517-81DB-A05C3F733D13}"/>
              </a:ext>
            </a:extLst>
          </p:cNvPr>
          <p:cNvSpPr txBox="1"/>
          <p:nvPr/>
        </p:nvSpPr>
        <p:spPr>
          <a:xfrm>
            <a:off x="3379623" y="2248099"/>
            <a:ext cx="2384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i="1" dirty="0" err="1">
                <a:solidFill>
                  <a:srgbClr val="800000"/>
                </a:solidFill>
              </a:rPr>
              <a:t>Synthetic</a:t>
            </a:r>
            <a:r>
              <a:rPr lang="fr-FR" b="1" i="1" dirty="0">
                <a:solidFill>
                  <a:srgbClr val="800000"/>
                </a:solidFill>
              </a:rPr>
              <a:t> applications?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5A3F9C22-2372-42AE-BE96-210B43848511}"/>
              </a:ext>
            </a:extLst>
          </p:cNvPr>
          <p:cNvGrpSpPr/>
          <p:nvPr/>
        </p:nvGrpSpPr>
        <p:grpSpPr>
          <a:xfrm>
            <a:off x="1881982" y="586507"/>
            <a:ext cx="5380037" cy="1488140"/>
            <a:chOff x="1881981" y="586507"/>
            <a:chExt cx="5380037" cy="1488140"/>
          </a:xfrm>
        </p:grpSpPr>
        <p:graphicFrame>
          <p:nvGraphicFramePr>
            <p:cNvPr id="21" name="Object 4">
              <a:extLst>
                <a:ext uri="{FF2B5EF4-FFF2-40B4-BE49-F238E27FC236}">
                  <a16:creationId xmlns:a16="http://schemas.microsoft.com/office/drawing/2014/main" id="{D03023D8-64F4-4544-8BE3-64BEE110FC9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2833683"/>
                </p:ext>
              </p:extLst>
            </p:nvPr>
          </p:nvGraphicFramePr>
          <p:xfrm>
            <a:off x="1881981" y="915772"/>
            <a:ext cx="5380037" cy="1158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083" name="CS ChemDraw Drawing" r:id="rId4" imgW="5975498" imgH="1286035" progId="ChemDraw.Document.6.0">
                    <p:embed/>
                  </p:oleObj>
                </mc:Choice>
                <mc:Fallback>
                  <p:oleObj name="CS ChemDraw Drawing" r:id="rId4" imgW="5975498" imgH="1286035" progId="ChemDraw.Document.6.0">
                    <p:embed/>
                    <p:pic>
                      <p:nvPicPr>
                        <p:cNvPr id="16" name="Object 4">
                          <a:extLst>
                            <a:ext uri="{FF2B5EF4-FFF2-40B4-BE49-F238E27FC236}">
                              <a16:creationId xmlns:a16="http://schemas.microsoft.com/office/drawing/2014/main" id="{3B255A04-3ACA-4851-9826-9148D350ECF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881981" y="915772"/>
                          <a:ext cx="5380037" cy="11588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38DC2AE-98E0-448D-8B24-B3C0DB96B5E0}"/>
                </a:ext>
              </a:extLst>
            </p:cNvPr>
            <p:cNvSpPr txBox="1"/>
            <p:nvPr/>
          </p:nvSpPr>
          <p:spPr>
            <a:xfrm>
              <a:off x="1881981" y="586507"/>
              <a:ext cx="13051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i="1" dirty="0">
                  <a:solidFill>
                    <a:srgbClr val="454545"/>
                  </a:solidFill>
                </a:rPr>
                <a:t>Anion </a:t>
              </a:r>
              <a:r>
                <a:rPr lang="fr-FR" sz="1400" b="1" i="1" dirty="0" err="1">
                  <a:solidFill>
                    <a:srgbClr val="454545"/>
                  </a:solidFill>
                </a:rPr>
                <a:t>trapping</a:t>
              </a:r>
              <a:endParaRPr lang="fr-FR" sz="1400" b="1" i="1" dirty="0">
                <a:solidFill>
                  <a:srgbClr val="454545"/>
                </a:solidFill>
              </a:endParaRPr>
            </a:p>
          </p:txBody>
        </p:sp>
      </p:grpSp>
      <p:sp>
        <p:nvSpPr>
          <p:cNvPr id="19" name="TextBox 10">
            <a:extLst>
              <a:ext uri="{FF2B5EF4-FFF2-40B4-BE49-F238E27FC236}">
                <a16:creationId xmlns:a16="http://schemas.microsoft.com/office/drawing/2014/main" id="{D99898EA-9226-4C79-B121-6C3BB64E5881}"/>
              </a:ext>
            </a:extLst>
          </p:cNvPr>
          <p:cNvSpPr txBox="1"/>
          <p:nvPr/>
        </p:nvSpPr>
        <p:spPr>
          <a:xfrm>
            <a:off x="34712" y="4782474"/>
            <a:ext cx="2499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>
                <a:solidFill>
                  <a:srgbClr val="454545"/>
                </a:solidFill>
              </a:rPr>
              <a:t>ChemPhysChem</a:t>
            </a:r>
            <a:r>
              <a:rPr lang="en-GB" sz="1200" dirty="0">
                <a:solidFill>
                  <a:srgbClr val="454545"/>
                </a:solidFill>
              </a:rPr>
              <a:t>,</a:t>
            </a:r>
            <a:r>
              <a:rPr lang="en-GB" sz="1200" b="1" dirty="0">
                <a:solidFill>
                  <a:srgbClr val="454545"/>
                </a:solidFill>
              </a:rPr>
              <a:t> 2023</a:t>
            </a:r>
            <a:r>
              <a:rPr lang="en-GB" sz="1200" dirty="0">
                <a:solidFill>
                  <a:srgbClr val="454545"/>
                </a:solidFill>
              </a:rPr>
              <a:t>,</a:t>
            </a:r>
            <a:r>
              <a:rPr lang="en-GB" sz="1200" b="1" dirty="0">
                <a:solidFill>
                  <a:srgbClr val="454545"/>
                </a:solidFill>
              </a:rPr>
              <a:t> </a:t>
            </a:r>
            <a:r>
              <a:rPr lang="en-GB" sz="1200" i="1" dirty="0">
                <a:solidFill>
                  <a:srgbClr val="454545"/>
                </a:solidFill>
              </a:rPr>
              <a:t>24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fr-FR" sz="1200" dirty="0">
                <a:solidFill>
                  <a:srgbClr val="454545"/>
                </a:solidFill>
              </a:rPr>
              <a:t>e2022005</a:t>
            </a:r>
            <a:endParaRPr lang="en-GB" sz="1200" i="1" dirty="0">
              <a:solidFill>
                <a:srgbClr val="4545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85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41E2FCF-2EFC-40A7-868D-BC52476A34B4}"/>
              </a:ext>
            </a:extLst>
          </p:cNvPr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A9179990-CF7D-4C3C-87E9-86D9990F3D56}"/>
              </a:ext>
            </a:extLst>
          </p:cNvPr>
          <p:cNvSpPr txBox="1"/>
          <p:nvPr/>
        </p:nvSpPr>
        <p:spPr>
          <a:xfrm>
            <a:off x="3583340" y="7701"/>
            <a:ext cx="1977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454545"/>
                </a:solidFill>
              </a:rPr>
              <a:t>In the laboratory…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70B37D6B-3A2B-4792-9638-D4922FCD3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r>
              <a:rPr lang="en-US" dirty="0"/>
              <a:t>14</a:t>
            </a:r>
          </a:p>
        </p:txBody>
      </p:sp>
      <p:graphicFrame>
        <p:nvGraphicFramePr>
          <p:cNvPr id="18" name="Objet 17">
            <a:extLst>
              <a:ext uri="{FF2B5EF4-FFF2-40B4-BE49-F238E27FC236}">
                <a16:creationId xmlns:a16="http://schemas.microsoft.com/office/drawing/2014/main" id="{30A79614-3F35-4D74-AE65-5896AD197B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732013"/>
              </p:ext>
            </p:extLst>
          </p:nvPr>
        </p:nvGraphicFramePr>
        <p:xfrm>
          <a:off x="2603500" y="2871788"/>
          <a:ext cx="3841750" cy="172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4" name="CS ChemDraw Drawing" r:id="rId4" imgW="4268759" imgH="1908159" progId="ChemDraw.Document.6.0">
                  <p:embed/>
                </p:oleObj>
              </mc:Choice>
              <mc:Fallback>
                <p:oleObj name="CS ChemDraw Drawing" r:id="rId4" imgW="4268759" imgH="1908159" progId="ChemDraw.Document.6.0">
                  <p:embed/>
                  <p:pic>
                    <p:nvPicPr>
                      <p:cNvPr id="18" name="Objet 17">
                        <a:extLst>
                          <a:ext uri="{FF2B5EF4-FFF2-40B4-BE49-F238E27FC236}">
                            <a16:creationId xmlns:a16="http://schemas.microsoft.com/office/drawing/2014/main" id="{30A79614-3F35-4D74-AE65-5896AD197B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03500" y="2871788"/>
                        <a:ext cx="3841750" cy="172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ZoneTexte 18">
            <a:extLst>
              <a:ext uri="{FF2B5EF4-FFF2-40B4-BE49-F238E27FC236}">
                <a16:creationId xmlns:a16="http://schemas.microsoft.com/office/drawing/2014/main" id="{86A90C43-2AB8-488C-8D56-798577E677AE}"/>
              </a:ext>
            </a:extLst>
          </p:cNvPr>
          <p:cNvSpPr txBox="1"/>
          <p:nvPr/>
        </p:nvSpPr>
        <p:spPr>
          <a:xfrm>
            <a:off x="3379623" y="2248099"/>
            <a:ext cx="2384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i="1" dirty="0" err="1">
                <a:solidFill>
                  <a:srgbClr val="800000"/>
                </a:solidFill>
              </a:rPr>
              <a:t>Synthetic</a:t>
            </a:r>
            <a:r>
              <a:rPr lang="fr-FR" b="1" i="1" dirty="0">
                <a:solidFill>
                  <a:srgbClr val="800000"/>
                </a:solidFill>
              </a:rPr>
              <a:t> applications?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4CB0F4C3-F3E8-478F-B5BA-5C1405D61159}"/>
              </a:ext>
            </a:extLst>
          </p:cNvPr>
          <p:cNvGrpSpPr/>
          <p:nvPr/>
        </p:nvGrpSpPr>
        <p:grpSpPr>
          <a:xfrm>
            <a:off x="1881982" y="586507"/>
            <a:ext cx="5380037" cy="1488140"/>
            <a:chOff x="1881981" y="586507"/>
            <a:chExt cx="5380037" cy="1488140"/>
          </a:xfrm>
        </p:grpSpPr>
        <p:graphicFrame>
          <p:nvGraphicFramePr>
            <p:cNvPr id="22" name="Object 4">
              <a:extLst>
                <a:ext uri="{FF2B5EF4-FFF2-40B4-BE49-F238E27FC236}">
                  <a16:creationId xmlns:a16="http://schemas.microsoft.com/office/drawing/2014/main" id="{056E4FDE-773E-4D03-9408-2D26B9744A3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0925508"/>
                </p:ext>
              </p:extLst>
            </p:nvPr>
          </p:nvGraphicFramePr>
          <p:xfrm>
            <a:off x="1881981" y="915772"/>
            <a:ext cx="5380037" cy="1158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75" name="CS ChemDraw Drawing" r:id="rId6" imgW="5975498" imgH="1286035" progId="ChemDraw.Document.6.0">
                    <p:embed/>
                  </p:oleObj>
                </mc:Choice>
                <mc:Fallback>
                  <p:oleObj name="CS ChemDraw Drawing" r:id="rId6" imgW="5975498" imgH="1286035" progId="ChemDraw.Document.6.0">
                    <p:embed/>
                    <p:pic>
                      <p:nvPicPr>
                        <p:cNvPr id="21" name="Object 4">
                          <a:extLst>
                            <a:ext uri="{FF2B5EF4-FFF2-40B4-BE49-F238E27FC236}">
                              <a16:creationId xmlns:a16="http://schemas.microsoft.com/office/drawing/2014/main" id="{D03023D8-64F4-4544-8BE3-64BEE110FC9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881981" y="915772"/>
                          <a:ext cx="5380037" cy="11588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91FC9FFF-8C7B-4320-9C94-9B4DFB7409DB}"/>
                </a:ext>
              </a:extLst>
            </p:cNvPr>
            <p:cNvSpPr txBox="1"/>
            <p:nvPr/>
          </p:nvSpPr>
          <p:spPr>
            <a:xfrm>
              <a:off x="1881981" y="586507"/>
              <a:ext cx="13051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i="1" dirty="0">
                  <a:solidFill>
                    <a:srgbClr val="454545"/>
                  </a:solidFill>
                </a:rPr>
                <a:t>Anion </a:t>
              </a:r>
              <a:r>
                <a:rPr lang="fr-FR" sz="1400" b="1" i="1" dirty="0" err="1">
                  <a:solidFill>
                    <a:srgbClr val="454545"/>
                  </a:solidFill>
                </a:rPr>
                <a:t>trapping</a:t>
              </a:r>
              <a:endParaRPr lang="fr-FR" sz="1400" b="1" i="1" dirty="0">
                <a:solidFill>
                  <a:srgbClr val="454545"/>
                </a:solidFill>
              </a:endParaRPr>
            </a:p>
          </p:txBody>
        </p:sp>
      </p:grpSp>
      <p:sp>
        <p:nvSpPr>
          <p:cNvPr id="24" name="TextBox 10">
            <a:extLst>
              <a:ext uri="{FF2B5EF4-FFF2-40B4-BE49-F238E27FC236}">
                <a16:creationId xmlns:a16="http://schemas.microsoft.com/office/drawing/2014/main" id="{E3B0B261-FB9C-4DF1-801F-C631C5D8E620}"/>
              </a:ext>
            </a:extLst>
          </p:cNvPr>
          <p:cNvSpPr txBox="1"/>
          <p:nvPr/>
        </p:nvSpPr>
        <p:spPr>
          <a:xfrm>
            <a:off x="34712" y="4782474"/>
            <a:ext cx="4681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>
                <a:solidFill>
                  <a:srgbClr val="454545"/>
                </a:solidFill>
              </a:rPr>
              <a:t>ChemPhysChem</a:t>
            </a:r>
            <a:r>
              <a:rPr lang="en-GB" sz="1200" dirty="0">
                <a:solidFill>
                  <a:srgbClr val="454545"/>
                </a:solidFill>
              </a:rPr>
              <a:t>,</a:t>
            </a:r>
            <a:r>
              <a:rPr lang="en-GB" sz="1200" b="1" dirty="0">
                <a:solidFill>
                  <a:srgbClr val="454545"/>
                </a:solidFill>
              </a:rPr>
              <a:t> 2023</a:t>
            </a:r>
            <a:r>
              <a:rPr lang="en-GB" sz="1200" dirty="0">
                <a:solidFill>
                  <a:srgbClr val="454545"/>
                </a:solidFill>
              </a:rPr>
              <a:t>,</a:t>
            </a:r>
            <a:r>
              <a:rPr lang="en-GB" sz="1200" b="1" dirty="0">
                <a:solidFill>
                  <a:srgbClr val="454545"/>
                </a:solidFill>
              </a:rPr>
              <a:t> </a:t>
            </a:r>
            <a:r>
              <a:rPr lang="en-GB" sz="1200" i="1" dirty="0">
                <a:solidFill>
                  <a:srgbClr val="454545"/>
                </a:solidFill>
              </a:rPr>
              <a:t>24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fr-FR" sz="1200" dirty="0">
                <a:solidFill>
                  <a:srgbClr val="454545"/>
                </a:solidFill>
              </a:rPr>
              <a:t>e2022005; </a:t>
            </a:r>
            <a:r>
              <a:rPr lang="fr-FR" sz="1200" i="1" dirty="0">
                <a:solidFill>
                  <a:srgbClr val="454545"/>
                </a:solidFill>
              </a:rPr>
              <a:t>J. Am. </a:t>
            </a:r>
            <a:r>
              <a:rPr lang="fr-FR" sz="1200" i="1" dirty="0" err="1">
                <a:solidFill>
                  <a:srgbClr val="454545"/>
                </a:solidFill>
              </a:rPr>
              <a:t>Chem</a:t>
            </a:r>
            <a:r>
              <a:rPr lang="fr-FR" sz="1200" i="1" dirty="0">
                <a:solidFill>
                  <a:srgbClr val="454545"/>
                </a:solidFill>
              </a:rPr>
              <a:t>. Soc. </a:t>
            </a:r>
            <a:r>
              <a:rPr lang="fr-FR" sz="1200" b="1" dirty="0">
                <a:solidFill>
                  <a:srgbClr val="454545"/>
                </a:solidFill>
              </a:rPr>
              <a:t>2008</a:t>
            </a:r>
            <a:r>
              <a:rPr lang="fr-FR" sz="1200" dirty="0">
                <a:solidFill>
                  <a:srgbClr val="454545"/>
                </a:solidFill>
              </a:rPr>
              <a:t>, </a:t>
            </a:r>
            <a:r>
              <a:rPr lang="fr-FR" sz="1200" i="1" dirty="0">
                <a:solidFill>
                  <a:srgbClr val="454545"/>
                </a:solidFill>
              </a:rPr>
              <a:t>130</a:t>
            </a:r>
            <a:r>
              <a:rPr lang="fr-FR" sz="1200" dirty="0">
                <a:solidFill>
                  <a:srgbClr val="454545"/>
                </a:solidFill>
              </a:rPr>
              <a:t>, 7198 </a:t>
            </a:r>
            <a:endParaRPr lang="en-GB" sz="1200" i="1" dirty="0">
              <a:solidFill>
                <a:srgbClr val="4545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13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"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EB23136-6021-4FC4-B684-31F6357E6D1D}"/>
              </a:ext>
            </a:extLst>
          </p:cNvPr>
          <p:cNvGrpSpPr/>
          <p:nvPr/>
        </p:nvGrpSpPr>
        <p:grpSpPr>
          <a:xfrm>
            <a:off x="917870" y="163205"/>
            <a:ext cx="1948416" cy="1452859"/>
            <a:chOff x="917870" y="163205"/>
            <a:chExt cx="1948416" cy="1452859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448B7F6E-DE95-4294-AC6E-AE4312F73779}"/>
                </a:ext>
              </a:extLst>
            </p:cNvPr>
            <p:cNvGrpSpPr/>
            <p:nvPr/>
          </p:nvGrpSpPr>
          <p:grpSpPr>
            <a:xfrm>
              <a:off x="917870" y="163205"/>
              <a:ext cx="1660738" cy="1452859"/>
              <a:chOff x="917870" y="163205"/>
              <a:chExt cx="1660738" cy="1452859"/>
            </a:xfrm>
          </p:grpSpPr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A58285F3-281E-4D87-ACC9-9D3BC810DB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4555" y="889635"/>
                <a:ext cx="424053" cy="445389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4911C093-CFF6-4B5C-B221-2C9C934941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014" t="7265" r="14830" b="7265"/>
              <a:stretch/>
            </p:blipFill>
            <p:spPr>
              <a:xfrm>
                <a:off x="917870" y="163205"/>
                <a:ext cx="1345234" cy="1452859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  <p:graphicFrame>
          <p:nvGraphicFramePr>
            <p:cNvPr id="6" name="Objet 5">
              <a:extLst>
                <a:ext uri="{FF2B5EF4-FFF2-40B4-BE49-F238E27FC236}">
                  <a16:creationId xmlns:a16="http://schemas.microsoft.com/office/drawing/2014/main" id="{43712C13-C8E4-4FB4-9177-62C306FC2F8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8913070"/>
                </p:ext>
              </p:extLst>
            </p:nvPr>
          </p:nvGraphicFramePr>
          <p:xfrm>
            <a:off x="2362230" y="1109281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74" name="CS ChemDraw Drawing" r:id="rId6" imgW="429981" imgH="429815" progId="ChemDraw.Document.6.0">
                    <p:embed/>
                  </p:oleObj>
                </mc:Choice>
                <mc:Fallback>
                  <p:oleObj name="CS ChemDraw Drawing" r:id="rId6" imgW="429981" imgH="429815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362230" y="1109281"/>
                          <a:ext cx="504056" cy="50405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843570CF-6CB0-43C0-8F46-30702C7E1AB3}"/>
              </a:ext>
            </a:extLst>
          </p:cNvPr>
          <p:cNvGrpSpPr/>
          <p:nvPr/>
        </p:nvGrpSpPr>
        <p:grpSpPr>
          <a:xfrm>
            <a:off x="792718" y="2166052"/>
            <a:ext cx="2589626" cy="1431789"/>
            <a:chOff x="792718" y="2166052"/>
            <a:chExt cx="2589626" cy="1431789"/>
          </a:xfrm>
        </p:grpSpPr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435CF29B-B473-4E68-B9DD-8BDC4431E9B8}"/>
                </a:ext>
              </a:extLst>
            </p:cNvPr>
            <p:cNvGrpSpPr/>
            <p:nvPr/>
          </p:nvGrpSpPr>
          <p:grpSpPr>
            <a:xfrm>
              <a:off x="792718" y="2211710"/>
              <a:ext cx="2295922" cy="1386131"/>
              <a:chOff x="792718" y="2211710"/>
              <a:chExt cx="2295922" cy="1386131"/>
            </a:xfrm>
          </p:grpSpPr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64BE5F81-D2EA-4016-87F4-9754106D96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97405" y="2418080"/>
                <a:ext cx="991235" cy="387985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4" name="Image 33">
                <a:extLst>
                  <a:ext uri="{FF2B5EF4-FFF2-40B4-BE49-F238E27FC236}">
                    <a16:creationId xmlns:a16="http://schemas.microsoft.com/office/drawing/2014/main" id="{916B1A5B-8A75-4385-A5AB-7828E11D05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2718" y="2211710"/>
                <a:ext cx="1470386" cy="1386131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  <p:graphicFrame>
          <p:nvGraphicFramePr>
            <p:cNvPr id="29" name="Objet 28">
              <a:extLst>
                <a:ext uri="{FF2B5EF4-FFF2-40B4-BE49-F238E27FC236}">
                  <a16:creationId xmlns:a16="http://schemas.microsoft.com/office/drawing/2014/main" id="{EA10B93F-5416-4B90-9769-2035B369ADF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8605213"/>
                </p:ext>
              </p:extLst>
            </p:nvPr>
          </p:nvGraphicFramePr>
          <p:xfrm>
            <a:off x="2878288" y="2166052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75" name="CS ChemDraw Drawing" r:id="rId9" imgW="429981" imgH="429815" progId="ChemDraw.Document.6.0">
                    <p:embed/>
                  </p:oleObj>
                </mc:Choice>
                <mc:Fallback>
                  <p:oleObj name="CS ChemDraw Drawing" r:id="rId9" imgW="429981" imgH="429815" progId="ChemDraw.Document.6.0">
                    <p:embed/>
                    <p:pic>
                      <p:nvPicPr>
                        <p:cNvPr id="6" name="Objet 5">
                          <a:extLst>
                            <a:ext uri="{FF2B5EF4-FFF2-40B4-BE49-F238E27FC236}">
                              <a16:creationId xmlns:a16="http://schemas.microsoft.com/office/drawing/2014/main" id="{43712C13-C8E4-4FB4-9177-62C306FC2F8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878288" y="2166052"/>
                          <a:ext cx="504056" cy="50405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4318433-4256-40B4-B742-4D2F7D4D2308}"/>
              </a:ext>
            </a:extLst>
          </p:cNvPr>
          <p:cNvGrpSpPr/>
          <p:nvPr/>
        </p:nvGrpSpPr>
        <p:grpSpPr>
          <a:xfrm>
            <a:off x="3372759" y="600190"/>
            <a:ext cx="2923265" cy="2031747"/>
            <a:chOff x="3372759" y="600190"/>
            <a:chExt cx="2923265" cy="2031747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99558BB9-16D7-40DB-A589-B6152A4D90F0}"/>
                </a:ext>
              </a:extLst>
            </p:cNvPr>
            <p:cNvGrpSpPr/>
            <p:nvPr/>
          </p:nvGrpSpPr>
          <p:grpSpPr>
            <a:xfrm>
              <a:off x="3810000" y="600190"/>
              <a:ext cx="2486024" cy="2031747"/>
              <a:chOff x="3810000" y="600190"/>
              <a:chExt cx="2486024" cy="2031747"/>
            </a:xfrm>
          </p:grpSpPr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3C791105-9909-47DE-BB58-F16C3542E7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0000" y="2049780"/>
                <a:ext cx="1144905" cy="73606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4" name="Image 53">
                <a:extLst>
                  <a:ext uri="{FF2B5EF4-FFF2-40B4-BE49-F238E27FC236}">
                    <a16:creationId xmlns:a16="http://schemas.microsoft.com/office/drawing/2014/main" id="{DFCAEEE2-BA4A-4BB0-AFD1-D16C817FC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9198" y="600190"/>
                <a:ext cx="1396826" cy="2031747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8905594B-3659-4EA8-8735-8003943116E0}"/>
                </a:ext>
              </a:extLst>
            </p:cNvPr>
            <p:cNvGrpSpPr/>
            <p:nvPr/>
          </p:nvGrpSpPr>
          <p:grpSpPr>
            <a:xfrm>
              <a:off x="3372759" y="1771332"/>
              <a:ext cx="659227" cy="600435"/>
              <a:chOff x="3372759" y="1771332"/>
              <a:chExt cx="659227" cy="600435"/>
            </a:xfrm>
          </p:grpSpPr>
          <p:graphicFrame>
            <p:nvGraphicFramePr>
              <p:cNvPr id="31" name="Objet 30">
                <a:extLst>
                  <a:ext uri="{FF2B5EF4-FFF2-40B4-BE49-F238E27FC236}">
                    <a16:creationId xmlns:a16="http://schemas.microsoft.com/office/drawing/2014/main" id="{4C481B9F-FC30-4309-9616-1BBB9FB3CA2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35393825"/>
                  </p:ext>
                </p:extLst>
              </p:nvPr>
            </p:nvGraphicFramePr>
            <p:xfrm>
              <a:off x="3527930" y="1867711"/>
              <a:ext cx="504056" cy="5040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176" name="CS ChemDraw Drawing" r:id="rId11" imgW="429981" imgH="429815" progId="ChemDraw.Document.6.0">
                      <p:embed/>
                    </p:oleObj>
                  </mc:Choice>
                  <mc:Fallback>
                    <p:oleObj name="CS ChemDraw Drawing" r:id="rId11" imgW="429981" imgH="429815" progId="ChemDraw.Document.6.0">
                      <p:embed/>
                      <p:pic>
                        <p:nvPicPr>
                          <p:cNvPr id="29" name="Objet 28">
                            <a:extLst>
                              <a:ext uri="{FF2B5EF4-FFF2-40B4-BE49-F238E27FC236}">
                                <a16:creationId xmlns:a16="http://schemas.microsoft.com/office/drawing/2014/main" id="{EA10B93F-5416-4B90-9769-2035B369ADF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3527930" y="1867711"/>
                            <a:ext cx="504056" cy="50405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58" name="Picture 40" descr="Icon&#10;&#10;Description automatically generated">
                <a:extLst>
                  <a:ext uri="{FF2B5EF4-FFF2-40B4-BE49-F238E27FC236}">
                    <a16:creationId xmlns:a16="http://schemas.microsoft.com/office/drawing/2014/main" id="{47F899E3-16B1-4747-8924-0BFF0908EB78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72759" y="1771332"/>
                <a:ext cx="434975" cy="507365"/>
              </a:xfrm>
              <a:prstGeom prst="rect">
                <a:avLst/>
              </a:prstGeom>
            </p:spPr>
          </p:pic>
        </p:grp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B445EE06-1BFD-4600-ABEF-72FEA077B5F9}"/>
              </a:ext>
            </a:extLst>
          </p:cNvPr>
          <p:cNvGrpSpPr/>
          <p:nvPr/>
        </p:nvGrpSpPr>
        <p:grpSpPr>
          <a:xfrm>
            <a:off x="3338246" y="3537010"/>
            <a:ext cx="2758164" cy="1380394"/>
            <a:chOff x="3338246" y="3537010"/>
            <a:chExt cx="2758164" cy="1380394"/>
          </a:xfrm>
        </p:grpSpPr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8A320287-3FA8-42C1-A082-965E08526C06}"/>
                </a:ext>
              </a:extLst>
            </p:cNvPr>
            <p:cNvGrpSpPr/>
            <p:nvPr/>
          </p:nvGrpSpPr>
          <p:grpSpPr>
            <a:xfrm>
              <a:off x="3680460" y="3537010"/>
              <a:ext cx="2415950" cy="1380394"/>
              <a:chOff x="3680460" y="3537010"/>
              <a:chExt cx="2415950" cy="1380394"/>
            </a:xfrm>
          </p:grpSpPr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3AC81D7E-B2B1-490E-A40C-02BB68E4BD1C}"/>
                  </a:ext>
                </a:extLst>
              </p:cNvPr>
              <p:cNvCxnSpPr>
                <a:cxnSpLocks/>
                <a:endCxn id="37" idx="1"/>
              </p:cNvCxnSpPr>
              <p:nvPr/>
            </p:nvCxnSpPr>
            <p:spPr>
              <a:xfrm>
                <a:off x="3680460" y="4008120"/>
                <a:ext cx="1035556" cy="219087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EA8F5B31-E4EA-4C58-88A0-E802C7FBFE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16016" y="3537010"/>
                <a:ext cx="1380394" cy="1380394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  <p:graphicFrame>
          <p:nvGraphicFramePr>
            <p:cNvPr id="8" name="Objet 7">
              <a:extLst>
                <a:ext uri="{FF2B5EF4-FFF2-40B4-BE49-F238E27FC236}">
                  <a16:creationId xmlns:a16="http://schemas.microsoft.com/office/drawing/2014/main" id="{46948C9C-8202-4FA1-8408-FE811A14CC2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1123998"/>
                </p:ext>
              </p:extLst>
            </p:nvPr>
          </p:nvGraphicFramePr>
          <p:xfrm>
            <a:off x="3338246" y="3723207"/>
            <a:ext cx="504000" cy="5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77" name="CS ChemDraw Drawing" r:id="rId14" imgW="429555" imgH="429815" progId="ChemDraw.Document.6.0">
                    <p:embed/>
                  </p:oleObj>
                </mc:Choice>
                <mc:Fallback>
                  <p:oleObj name="CS ChemDraw Drawing" r:id="rId14" imgW="429555" imgH="429815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338246" y="3723207"/>
                          <a:ext cx="504000" cy="5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7551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41E2FCF-2EFC-40A7-868D-BC52476A34B4}"/>
              </a:ext>
            </a:extLst>
          </p:cNvPr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A9179990-CF7D-4C3C-87E9-86D9990F3D56}"/>
              </a:ext>
            </a:extLst>
          </p:cNvPr>
          <p:cNvSpPr txBox="1"/>
          <p:nvPr/>
        </p:nvSpPr>
        <p:spPr>
          <a:xfrm>
            <a:off x="3934146" y="7701"/>
            <a:ext cx="1275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454545"/>
                </a:solidFill>
              </a:rPr>
              <a:t>As a start…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A0E464D-8711-4080-86CA-538473FD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46400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41E2FCF-2EFC-40A7-868D-BC52476A34B4}"/>
              </a:ext>
            </a:extLst>
          </p:cNvPr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A9179990-CF7D-4C3C-87E9-86D9990F3D56}"/>
              </a:ext>
            </a:extLst>
          </p:cNvPr>
          <p:cNvSpPr txBox="1"/>
          <p:nvPr/>
        </p:nvSpPr>
        <p:spPr>
          <a:xfrm>
            <a:off x="3934146" y="7701"/>
            <a:ext cx="1275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454545"/>
                </a:solidFill>
              </a:rPr>
              <a:t>As a start…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A0E464D-8711-4080-86CA-538473FD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graphicFrame>
        <p:nvGraphicFramePr>
          <p:cNvPr id="13" name="Object 13">
            <a:extLst>
              <a:ext uri="{FF2B5EF4-FFF2-40B4-BE49-F238E27FC236}">
                <a16:creationId xmlns:a16="http://schemas.microsoft.com/office/drawing/2014/main" id="{6DBEEC20-873C-4191-A2F8-D39643F844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357493"/>
              </p:ext>
            </p:extLst>
          </p:nvPr>
        </p:nvGraphicFramePr>
        <p:xfrm>
          <a:off x="1483519" y="1439069"/>
          <a:ext cx="6176963" cy="226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CS ChemDraw Drawing" r:id="rId4" imgW="6864380" imgH="2516211" progId="ChemDraw.Document.6.0">
                  <p:embed/>
                </p:oleObj>
              </mc:Choice>
              <mc:Fallback>
                <p:oleObj name="CS ChemDraw Drawing" r:id="rId4" imgW="6864380" imgH="2516211" progId="ChemDraw.Document.6.0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A89234A5-6C00-4CC3-91DD-AF54964A4A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3519" y="1439069"/>
                        <a:ext cx="6176963" cy="2265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7361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41E2FCF-2EFC-40A7-868D-BC52476A34B4}"/>
              </a:ext>
            </a:extLst>
          </p:cNvPr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A9179990-CF7D-4C3C-87E9-86D9990F3D56}"/>
              </a:ext>
            </a:extLst>
          </p:cNvPr>
          <p:cNvSpPr txBox="1"/>
          <p:nvPr/>
        </p:nvSpPr>
        <p:spPr>
          <a:xfrm>
            <a:off x="3934146" y="7701"/>
            <a:ext cx="1275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454545"/>
                </a:solidFill>
              </a:rPr>
              <a:t>As a start…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A0E464D-8711-4080-86CA-538473FD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r>
              <a:rPr lang="en-US" dirty="0"/>
              <a:t>16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2D69B6E-453D-412B-944F-5ED428CBDD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609813"/>
              </p:ext>
            </p:extLst>
          </p:nvPr>
        </p:nvGraphicFramePr>
        <p:xfrm>
          <a:off x="1172369" y="1553369"/>
          <a:ext cx="6799262" cy="203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2" name="CS ChemDraw Drawing" r:id="rId4" imgW="7555921" imgH="2261648" progId="ChemDraw.Document.6.0">
                  <p:embed/>
                </p:oleObj>
              </mc:Choice>
              <mc:Fallback>
                <p:oleObj name="CS ChemDraw Drawing" r:id="rId4" imgW="7555921" imgH="2261648" progId="ChemDraw.Document.6.0">
                  <p:embed/>
                  <p:pic>
                    <p:nvPicPr>
                      <p:cNvPr id="13" name="Object 13">
                        <a:extLst>
                          <a:ext uri="{FF2B5EF4-FFF2-40B4-BE49-F238E27FC236}">
                            <a16:creationId xmlns:a16="http://schemas.microsoft.com/office/drawing/2014/main" id="{6DBEEC20-873C-4191-A2F8-D39643F844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72369" y="1553369"/>
                        <a:ext cx="6799262" cy="2036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6144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41E2FCF-2EFC-40A7-868D-BC52476A34B4}"/>
              </a:ext>
            </a:extLst>
          </p:cNvPr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A9179990-CF7D-4C3C-87E9-86D9990F3D56}"/>
              </a:ext>
            </a:extLst>
          </p:cNvPr>
          <p:cNvSpPr txBox="1"/>
          <p:nvPr/>
        </p:nvSpPr>
        <p:spPr>
          <a:xfrm>
            <a:off x="3733199" y="7701"/>
            <a:ext cx="167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454545"/>
                </a:solidFill>
              </a:rPr>
              <a:t>Down the line…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A0E464D-8711-4080-86CA-538473FD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r>
              <a:rPr lang="en-US" dirty="0"/>
              <a:t>17</a:t>
            </a:r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A8C68B5F-D670-4759-B003-29FD7A5CC1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399492"/>
              </p:ext>
            </p:extLst>
          </p:nvPr>
        </p:nvGraphicFramePr>
        <p:xfrm>
          <a:off x="1700213" y="1522413"/>
          <a:ext cx="5743575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4" name="CS ChemDraw Drawing" r:id="rId4" imgW="6379535" imgH="2331578" progId="ChemDraw.Document.6.0">
                  <p:embed/>
                </p:oleObj>
              </mc:Choice>
              <mc:Fallback>
                <p:oleObj name="CS ChemDraw Drawing" r:id="rId4" imgW="6379535" imgH="233157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00213" y="1522413"/>
                        <a:ext cx="5743575" cy="209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36329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41E2FCF-2EFC-40A7-868D-BC52476A34B4}"/>
              </a:ext>
            </a:extLst>
          </p:cNvPr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A9179990-CF7D-4C3C-87E9-86D9990F3D56}"/>
              </a:ext>
            </a:extLst>
          </p:cNvPr>
          <p:cNvSpPr txBox="1"/>
          <p:nvPr/>
        </p:nvSpPr>
        <p:spPr>
          <a:xfrm>
            <a:off x="3759106" y="7701"/>
            <a:ext cx="162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454545"/>
                </a:solidFill>
              </a:rPr>
              <a:t>At the moment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A0E464D-8711-4080-86CA-538473FD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/>
          <a:p>
            <a:r>
              <a:rPr lang="en-US" dirty="0"/>
              <a:t>18</a:t>
            </a:r>
          </a:p>
        </p:txBody>
      </p:sp>
      <p:graphicFrame>
        <p:nvGraphicFramePr>
          <p:cNvPr id="12" name="Objet 11">
            <a:extLst>
              <a:ext uri="{FF2B5EF4-FFF2-40B4-BE49-F238E27FC236}">
                <a16:creationId xmlns:a16="http://schemas.microsoft.com/office/drawing/2014/main" id="{86636F36-0722-4D1F-970C-1AAB482642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473256"/>
              </p:ext>
            </p:extLst>
          </p:nvPr>
        </p:nvGraphicFramePr>
        <p:xfrm>
          <a:off x="905618" y="405446"/>
          <a:ext cx="7332765" cy="4659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8" name="CS ChemDraw Drawing" r:id="rId4" imgW="8147517" imgH="5176973" progId="ChemDraw.Document.6.0">
                  <p:embed/>
                </p:oleObj>
              </mc:Choice>
              <mc:Fallback>
                <p:oleObj name="CS ChemDraw Drawing" r:id="rId4" imgW="8147517" imgH="5176973" progId="ChemDraw.Document.6.0">
                  <p:embed/>
                  <p:pic>
                    <p:nvPicPr>
                      <p:cNvPr id="3" name="Objet 2">
                        <a:extLst>
                          <a:ext uri="{FF2B5EF4-FFF2-40B4-BE49-F238E27FC236}">
                            <a16:creationId xmlns:a16="http://schemas.microsoft.com/office/drawing/2014/main" id="{BA606D33-A660-4CD9-B920-59465AA681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5618" y="405446"/>
                        <a:ext cx="7332765" cy="4659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7623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0" y="-42122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1421885" y="2340918"/>
            <a:ext cx="6300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454545"/>
                </a:solidFill>
              </a:rPr>
              <a:t>Thank you for your attention</a:t>
            </a:r>
            <a:endParaRPr lang="fr-FR" sz="2400" b="1" i="1" dirty="0">
              <a:solidFill>
                <a:srgbClr val="454545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99507CB-3BB2-4FA3-8338-A478D3298DB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4322166"/>
            <a:ext cx="695960" cy="72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6113AFC-E119-49DC-ACF3-ECD314D501C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020" y="4322166"/>
            <a:ext cx="24739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0D5926E-3720-4621-BF4E-06C5BE25C62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15926" r="47637" b="14033"/>
          <a:stretch/>
        </p:blipFill>
        <p:spPr>
          <a:xfrm>
            <a:off x="131624" y="4322166"/>
            <a:ext cx="1167568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29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8121B065-DD9C-47C8-83CE-3B6BFC54EC7B}"/>
              </a:ext>
            </a:extLst>
          </p:cNvPr>
          <p:cNvGrpSpPr/>
          <p:nvPr/>
        </p:nvGrpSpPr>
        <p:grpSpPr>
          <a:xfrm>
            <a:off x="2625700" y="2340918"/>
            <a:ext cx="3892601" cy="461665"/>
            <a:chOff x="2627784" y="2387084"/>
            <a:chExt cx="3892601" cy="461665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427AECDF-12B1-4ADD-BA61-16F7D8E83326}"/>
                </a:ext>
              </a:extLst>
            </p:cNvPr>
            <p:cNvCxnSpPr>
              <a:cxnSpLocks/>
            </p:cNvCxnSpPr>
            <p:nvPr/>
          </p:nvCxnSpPr>
          <p:spPr>
            <a:xfrm>
              <a:off x="2627784" y="2617916"/>
              <a:ext cx="284406" cy="1"/>
            </a:xfrm>
            <a:prstGeom prst="line">
              <a:avLst/>
            </a:prstGeom>
            <a:ln w="25400">
              <a:solidFill>
                <a:srgbClr val="4545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487AFE-F9EF-4C5D-A4C5-3FD37AE2C74C}"/>
                </a:ext>
              </a:extLst>
            </p:cNvPr>
            <p:cNvSpPr txBox="1"/>
            <p:nvPr/>
          </p:nvSpPr>
          <p:spPr>
            <a:xfrm>
              <a:off x="2914271" y="2387084"/>
              <a:ext cx="3319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i="1" dirty="0">
                  <a:solidFill>
                    <a:srgbClr val="002060"/>
                  </a:solidFill>
                </a:rPr>
                <a:t>Organometallic</a:t>
              </a:r>
              <a:r>
                <a:rPr lang="en-GB" sz="2400" b="1" i="1" dirty="0">
                  <a:solidFill>
                    <a:srgbClr val="454545"/>
                  </a:solidFill>
                </a:rPr>
                <a:t> catalysis</a:t>
              </a:r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5330C3F-9CE2-4B03-A9EB-BFC73D363D1F}"/>
                </a:ext>
              </a:extLst>
            </p:cNvPr>
            <p:cNvCxnSpPr>
              <a:cxnSpLocks/>
            </p:cNvCxnSpPr>
            <p:nvPr/>
          </p:nvCxnSpPr>
          <p:spPr>
            <a:xfrm>
              <a:off x="6235979" y="2617916"/>
              <a:ext cx="284406" cy="1"/>
            </a:xfrm>
            <a:prstGeom prst="line">
              <a:avLst/>
            </a:prstGeom>
            <a:ln w="25400">
              <a:solidFill>
                <a:srgbClr val="4545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0442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55819" y="7701"/>
            <a:ext cx="163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Nickel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A89234A5-6C00-4CC3-91DD-AF54964A4A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6590109"/>
              </p:ext>
            </p:extLst>
          </p:nvPr>
        </p:nvGraphicFramePr>
        <p:xfrm>
          <a:off x="828675" y="688356"/>
          <a:ext cx="7486650" cy="166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6" name="CS ChemDraw Drawing" r:id="rId4" imgW="8319339" imgH="1853152" progId="ChemDraw.Document.6.0">
                  <p:embed/>
                </p:oleObj>
              </mc:Choice>
              <mc:Fallback>
                <p:oleObj name="CS ChemDraw Drawing" r:id="rId4" imgW="8319339" imgH="1853152" progId="ChemDraw.Document.6.0">
                  <p:embed/>
                  <p:pic>
                    <p:nvPicPr>
                      <p:cNvPr id="17" name="Object 13">
                        <a:extLst>
                          <a:ext uri="{FF2B5EF4-FFF2-40B4-BE49-F238E27FC236}">
                            <a16:creationId xmlns:a16="http://schemas.microsoft.com/office/drawing/2014/main" id="{40CEF652-7532-4259-9B10-6BE524546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8675" y="688356"/>
                        <a:ext cx="7486650" cy="166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14">
            <a:extLst>
              <a:ext uri="{FF2B5EF4-FFF2-40B4-BE49-F238E27FC236}">
                <a16:creationId xmlns:a16="http://schemas.microsoft.com/office/drawing/2014/main" id="{E1FD452A-6FB5-4AFE-A880-07B629C40B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108032"/>
              </p:ext>
            </p:extLst>
          </p:nvPr>
        </p:nvGraphicFramePr>
        <p:xfrm>
          <a:off x="556721" y="2628666"/>
          <a:ext cx="8030559" cy="56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7" name="CS ChemDraw Drawing" r:id="rId6" imgW="8922843" imgH="62255" progId="ChemDraw.Document.6.0">
                  <p:embed/>
                </p:oleObj>
              </mc:Choice>
              <mc:Fallback>
                <p:oleObj name="CS ChemDraw Drawing" r:id="rId6" imgW="8922843" imgH="62255" progId="ChemDraw.Document.6.0">
                  <p:embed/>
                  <p:pic>
                    <p:nvPicPr>
                      <p:cNvPr id="18" name="Objet 17">
                        <a:extLst>
                          <a:ext uri="{FF2B5EF4-FFF2-40B4-BE49-F238E27FC236}">
                            <a16:creationId xmlns:a16="http://schemas.microsoft.com/office/drawing/2014/main" id="{AF44DDE5-750C-4A74-A0B1-1FAE7891C2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6721" y="2628666"/>
                        <a:ext cx="8030559" cy="56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3910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55819" y="7701"/>
            <a:ext cx="163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Nickel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CC02A-2ADE-FBE0-6DED-888CDB4C6F9E}"/>
              </a:ext>
            </a:extLst>
          </p:cNvPr>
          <p:cNvSpPr/>
          <p:nvPr/>
        </p:nvSpPr>
        <p:spPr>
          <a:xfrm>
            <a:off x="323528" y="2787774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062010AF-CC1C-43BC-8514-67618D867B41}"/>
              </a:ext>
            </a:extLst>
          </p:cNvPr>
          <p:cNvSpPr txBox="1"/>
          <p:nvPr/>
        </p:nvSpPr>
        <p:spPr>
          <a:xfrm>
            <a:off x="2427535" y="4743023"/>
            <a:ext cx="4288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M. Barday</a:t>
            </a:r>
            <a:r>
              <a:rPr lang="en-GB" sz="1200" dirty="0">
                <a:solidFill>
                  <a:srgbClr val="454545"/>
                </a:solidFill>
              </a:rPr>
              <a:t>, K. Y. T. Ho, C. Halsall, C. </a:t>
            </a:r>
            <a:r>
              <a:rPr lang="en-GB" sz="1200" dirty="0" err="1">
                <a:solidFill>
                  <a:srgbClr val="454545"/>
                </a:solidFill>
              </a:rPr>
              <a:t>Aïssa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Org. Lett.</a:t>
            </a:r>
            <a:r>
              <a:rPr lang="en-GB" sz="1200" dirty="0">
                <a:solidFill>
                  <a:srgbClr val="454545"/>
                </a:solidFill>
              </a:rPr>
              <a:t> </a:t>
            </a:r>
            <a:r>
              <a:rPr lang="en-GB" sz="1200" b="1" dirty="0">
                <a:solidFill>
                  <a:srgbClr val="454545"/>
                </a:solidFill>
              </a:rPr>
              <a:t>2016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18</a:t>
            </a:r>
            <a:r>
              <a:rPr lang="en-GB" sz="1200" dirty="0">
                <a:solidFill>
                  <a:srgbClr val="454545"/>
                </a:solidFill>
              </a:rPr>
              <a:t>, 1756</a:t>
            </a:r>
          </a:p>
        </p:txBody>
      </p:sp>
      <p:graphicFrame>
        <p:nvGraphicFramePr>
          <p:cNvPr id="14" name="Object 18">
            <a:extLst>
              <a:ext uri="{FF2B5EF4-FFF2-40B4-BE49-F238E27FC236}">
                <a16:creationId xmlns:a16="http://schemas.microsoft.com/office/drawing/2014/main" id="{AFEC53C1-2BE6-453E-84F1-027DEADE7E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859155"/>
              </p:ext>
            </p:extLst>
          </p:nvPr>
        </p:nvGraphicFramePr>
        <p:xfrm>
          <a:off x="617538" y="2956545"/>
          <a:ext cx="7908925" cy="149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6" name="CS ChemDraw Drawing" r:id="rId4" imgW="8788873" imgH="1662976" progId="ChemDraw.Document.6.0">
                  <p:embed/>
                </p:oleObj>
              </mc:Choice>
              <mc:Fallback>
                <p:oleObj name="CS ChemDraw Drawing" r:id="rId4" imgW="8788873" imgH="1662976" progId="ChemDraw.Document.6.0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B5B76F02-6772-25F1-DE54-5C8AA28F99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38" y="2956545"/>
                        <a:ext cx="7908925" cy="149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 17">
            <a:extLst>
              <a:ext uri="{FF2B5EF4-FFF2-40B4-BE49-F238E27FC236}">
                <a16:creationId xmlns:a16="http://schemas.microsoft.com/office/drawing/2014/main" id="{AF44DDE5-750C-4A74-A0B1-1FAE7891C2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266618"/>
              </p:ext>
            </p:extLst>
          </p:nvPr>
        </p:nvGraphicFramePr>
        <p:xfrm>
          <a:off x="556721" y="2628666"/>
          <a:ext cx="8030559" cy="56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7" name="CS ChemDraw Drawing" r:id="rId6" imgW="8922843" imgH="62255" progId="ChemDraw.Document.6.0">
                  <p:embed/>
                </p:oleObj>
              </mc:Choice>
              <mc:Fallback>
                <p:oleObj name="CS ChemDraw Drawing" r:id="rId6" imgW="8922843" imgH="62255" progId="ChemDraw.Document.6.0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B75A80AA-D042-46EA-ACA3-061BB4E507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6721" y="2628666"/>
                        <a:ext cx="8030559" cy="56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3">
            <a:extLst>
              <a:ext uri="{FF2B5EF4-FFF2-40B4-BE49-F238E27FC236}">
                <a16:creationId xmlns:a16="http://schemas.microsoft.com/office/drawing/2014/main" id="{819F65CD-BCE0-45C1-973A-6A411C216D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396462"/>
              </p:ext>
            </p:extLst>
          </p:nvPr>
        </p:nvGraphicFramePr>
        <p:xfrm>
          <a:off x="828675" y="688356"/>
          <a:ext cx="7486650" cy="166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8" name="CS ChemDraw Drawing" r:id="rId8" imgW="8319339" imgH="1853152" progId="ChemDraw.Document.6.0">
                  <p:embed/>
                </p:oleObj>
              </mc:Choice>
              <mc:Fallback>
                <p:oleObj name="CS ChemDraw Drawing" r:id="rId8" imgW="8319339" imgH="1853152" progId="ChemDraw.Document.6.0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A89234A5-6C00-4CC3-91DD-AF54964A4A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28675" y="688356"/>
                        <a:ext cx="7486650" cy="166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9886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755819" y="7701"/>
            <a:ext cx="163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Nickel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CC02A-2ADE-FBE0-6DED-888CDB4C6F9E}"/>
              </a:ext>
            </a:extLst>
          </p:cNvPr>
          <p:cNvSpPr/>
          <p:nvPr/>
        </p:nvSpPr>
        <p:spPr>
          <a:xfrm>
            <a:off x="323528" y="2787774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6" name="Object 7">
            <a:extLst>
              <a:ext uri="{FF2B5EF4-FFF2-40B4-BE49-F238E27FC236}">
                <a16:creationId xmlns:a16="http://schemas.microsoft.com/office/drawing/2014/main" id="{7431C4F6-D251-4033-9A3D-D6677ED351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460638"/>
              </p:ext>
            </p:extLst>
          </p:nvPr>
        </p:nvGraphicFramePr>
        <p:xfrm>
          <a:off x="1173163" y="2776538"/>
          <a:ext cx="6797675" cy="179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4" name="CS ChemDraw Drawing" r:id="rId4" imgW="7552944" imgH="2000688" progId="ChemDraw.Document.6.0">
                  <p:embed/>
                </p:oleObj>
              </mc:Choice>
              <mc:Fallback>
                <p:oleObj name="CS ChemDraw Drawing" r:id="rId4" imgW="7552944" imgH="2000688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E98AFFB-EA8C-D076-0E06-CD44C21743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73163" y="2776538"/>
                        <a:ext cx="6797675" cy="179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8">
            <a:extLst>
              <a:ext uri="{FF2B5EF4-FFF2-40B4-BE49-F238E27FC236}">
                <a16:creationId xmlns:a16="http://schemas.microsoft.com/office/drawing/2014/main" id="{C3F15783-8E79-46DE-A9C7-749EFE732B01}"/>
              </a:ext>
            </a:extLst>
          </p:cNvPr>
          <p:cNvSpPr txBox="1"/>
          <p:nvPr/>
        </p:nvSpPr>
        <p:spPr>
          <a:xfrm>
            <a:off x="1442297" y="4743023"/>
            <a:ext cx="6259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M. Barday</a:t>
            </a:r>
            <a:r>
              <a:rPr lang="en-GB" sz="1200" dirty="0">
                <a:solidFill>
                  <a:srgbClr val="454545"/>
                </a:solidFill>
              </a:rPr>
              <a:t>, E. Nicolas, B. Higginson, F. </a:t>
            </a:r>
            <a:r>
              <a:rPr lang="en-GB" sz="1200" dirty="0" err="1">
                <a:solidFill>
                  <a:srgbClr val="454545"/>
                </a:solidFill>
              </a:rPr>
              <a:t>Delmotte</a:t>
            </a:r>
            <a:r>
              <a:rPr lang="en-GB" sz="1200" dirty="0">
                <a:solidFill>
                  <a:srgbClr val="454545"/>
                </a:solidFill>
              </a:rPr>
              <a:t>, M. </a:t>
            </a:r>
            <a:r>
              <a:rPr lang="en-GB" sz="1200" dirty="0" err="1">
                <a:solidFill>
                  <a:srgbClr val="454545"/>
                </a:solidFill>
              </a:rPr>
              <a:t>Appelmans</a:t>
            </a:r>
            <a:r>
              <a:rPr lang="en-GB" sz="1200" dirty="0">
                <a:solidFill>
                  <a:srgbClr val="454545"/>
                </a:solidFill>
              </a:rPr>
              <a:t>, C. </a:t>
            </a:r>
            <a:r>
              <a:rPr lang="en-GB" sz="1200" dirty="0" err="1">
                <a:solidFill>
                  <a:srgbClr val="454545"/>
                </a:solidFill>
              </a:rPr>
              <a:t>Aïssa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Synthesis</a:t>
            </a:r>
            <a:r>
              <a:rPr lang="en-GB" sz="1200" dirty="0">
                <a:solidFill>
                  <a:srgbClr val="454545"/>
                </a:solidFill>
              </a:rPr>
              <a:t> </a:t>
            </a:r>
            <a:r>
              <a:rPr lang="en-GB" sz="1200" b="1" dirty="0">
                <a:solidFill>
                  <a:srgbClr val="454545"/>
                </a:solidFill>
              </a:rPr>
              <a:t>2022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54</a:t>
            </a:r>
            <a:r>
              <a:rPr lang="en-GB" sz="1200" dirty="0">
                <a:solidFill>
                  <a:srgbClr val="454545"/>
                </a:solidFill>
              </a:rPr>
              <a:t>, 1081</a:t>
            </a:r>
          </a:p>
        </p:txBody>
      </p:sp>
      <p:graphicFrame>
        <p:nvGraphicFramePr>
          <p:cNvPr id="19" name="Objet 18">
            <a:extLst>
              <a:ext uri="{FF2B5EF4-FFF2-40B4-BE49-F238E27FC236}">
                <a16:creationId xmlns:a16="http://schemas.microsoft.com/office/drawing/2014/main" id="{DC33F5FD-7A94-4035-BE49-30A9A662E2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168112"/>
              </p:ext>
            </p:extLst>
          </p:nvPr>
        </p:nvGraphicFramePr>
        <p:xfrm>
          <a:off x="556721" y="2628666"/>
          <a:ext cx="8030559" cy="56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5" name="CS ChemDraw Drawing" r:id="rId6" imgW="8922843" imgH="62255" progId="ChemDraw.Document.6.0">
                  <p:embed/>
                </p:oleObj>
              </mc:Choice>
              <mc:Fallback>
                <p:oleObj name="CS ChemDraw Drawing" r:id="rId6" imgW="8922843" imgH="62255" progId="ChemDraw.Document.6.0">
                  <p:embed/>
                  <p:pic>
                    <p:nvPicPr>
                      <p:cNvPr id="18" name="Objet 17">
                        <a:extLst>
                          <a:ext uri="{FF2B5EF4-FFF2-40B4-BE49-F238E27FC236}">
                            <a16:creationId xmlns:a16="http://schemas.microsoft.com/office/drawing/2014/main" id="{AF44DDE5-750C-4A74-A0B1-1FAE7891C2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6721" y="2628666"/>
                        <a:ext cx="8030559" cy="56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3">
            <a:extLst>
              <a:ext uri="{FF2B5EF4-FFF2-40B4-BE49-F238E27FC236}">
                <a16:creationId xmlns:a16="http://schemas.microsoft.com/office/drawing/2014/main" id="{CCD4E2E0-FD97-41A0-B435-70AF6E03A5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396462"/>
              </p:ext>
            </p:extLst>
          </p:nvPr>
        </p:nvGraphicFramePr>
        <p:xfrm>
          <a:off x="828675" y="688356"/>
          <a:ext cx="7486650" cy="166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6" name="CS ChemDraw Drawing" r:id="rId8" imgW="8319339" imgH="1853152" progId="ChemDraw.Document.6.0">
                  <p:embed/>
                </p:oleObj>
              </mc:Choice>
              <mc:Fallback>
                <p:oleObj name="CS ChemDraw Drawing" r:id="rId8" imgW="8319339" imgH="1853152" progId="ChemDraw.Document.6.0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A89234A5-6C00-4CC3-91DD-AF54964A4A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28675" y="688356"/>
                        <a:ext cx="7486650" cy="166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0998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614691" y="7701"/>
            <a:ext cx="1914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Rhodium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CC02A-2ADE-FBE0-6DED-888CDB4C6F9E}"/>
              </a:ext>
            </a:extLst>
          </p:cNvPr>
          <p:cNvSpPr/>
          <p:nvPr/>
        </p:nvSpPr>
        <p:spPr>
          <a:xfrm>
            <a:off x="323528" y="2787774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78C5D6E6-AD7C-4B47-91D7-5D29DAAE1E45}"/>
              </a:ext>
            </a:extLst>
          </p:cNvPr>
          <p:cNvGrpSpPr/>
          <p:nvPr/>
        </p:nvGrpSpPr>
        <p:grpSpPr>
          <a:xfrm>
            <a:off x="566738" y="765029"/>
            <a:ext cx="7880350" cy="1914671"/>
            <a:chOff x="566738" y="840629"/>
            <a:chExt cx="7880350" cy="1914671"/>
          </a:xfrm>
        </p:grpSpPr>
        <p:graphicFrame>
          <p:nvGraphicFramePr>
            <p:cNvPr id="18" name="Object 7">
              <a:extLst>
                <a:ext uri="{FF2B5EF4-FFF2-40B4-BE49-F238E27FC236}">
                  <a16:creationId xmlns:a16="http://schemas.microsoft.com/office/drawing/2014/main" id="{F289A05D-D2B9-42FC-8A7A-FECA56FB2D6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1091999"/>
                </p:ext>
              </p:extLst>
            </p:nvPr>
          </p:nvGraphicFramePr>
          <p:xfrm>
            <a:off x="566738" y="945550"/>
            <a:ext cx="7880350" cy="1809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37" name="CS ChemDraw Drawing" r:id="rId4" imgW="8756975" imgH="2011775" progId="ChemDraw.Document.6.0">
                    <p:embed/>
                  </p:oleObj>
                </mc:Choice>
                <mc:Fallback>
                  <p:oleObj name="CS ChemDraw Drawing" r:id="rId4" imgW="8756975" imgH="2011775" progId="ChemDraw.Document.6.0">
                    <p:embed/>
                    <p:pic>
                      <p:nvPicPr>
                        <p:cNvPr id="18" name="Object 7">
                          <a:extLst>
                            <a:ext uri="{FF2B5EF4-FFF2-40B4-BE49-F238E27FC236}">
                              <a16:creationId xmlns:a16="http://schemas.microsoft.com/office/drawing/2014/main" id="{F289A05D-D2B9-42FC-8A7A-FECA56FB2D6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66738" y="945550"/>
                          <a:ext cx="7880350" cy="1809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9" name="Image 58" descr="cup.png">
              <a:extLst>
                <a:ext uri="{FF2B5EF4-FFF2-40B4-BE49-F238E27FC236}">
                  <a16:creationId xmlns:a16="http://schemas.microsoft.com/office/drawing/2014/main" id="{D0B287A4-2D24-4EDD-8963-63E803311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 r="72934" b="91999"/>
            <a:stretch>
              <a:fillRect/>
            </a:stretch>
          </p:blipFill>
          <p:spPr>
            <a:xfrm>
              <a:off x="6372200" y="840629"/>
              <a:ext cx="1152128" cy="227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608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614691" y="7701"/>
            <a:ext cx="1914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Rhodium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CC02A-2ADE-FBE0-6DED-888CDB4C6F9E}"/>
              </a:ext>
            </a:extLst>
          </p:cNvPr>
          <p:cNvSpPr/>
          <p:nvPr/>
        </p:nvSpPr>
        <p:spPr>
          <a:xfrm>
            <a:off x="323528" y="2787774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8">
            <a:extLst>
              <a:ext uri="{FF2B5EF4-FFF2-40B4-BE49-F238E27FC236}">
                <a16:creationId xmlns:a16="http://schemas.microsoft.com/office/drawing/2014/main" id="{C1BD3814-FA2E-4211-BE97-5EF5A0006A9A}"/>
              </a:ext>
            </a:extLst>
          </p:cNvPr>
          <p:cNvSpPr txBox="1"/>
          <p:nvPr/>
        </p:nvSpPr>
        <p:spPr>
          <a:xfrm>
            <a:off x="1604329" y="4743023"/>
            <a:ext cx="5935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M. Barday</a:t>
            </a:r>
            <a:r>
              <a:rPr lang="en-GB" sz="1200" dirty="0">
                <a:solidFill>
                  <a:srgbClr val="454545"/>
                </a:solidFill>
              </a:rPr>
              <a:t>, C. </a:t>
            </a:r>
            <a:r>
              <a:rPr lang="en-GB" sz="1200" dirty="0" err="1">
                <a:solidFill>
                  <a:srgbClr val="454545"/>
                </a:solidFill>
              </a:rPr>
              <a:t>Janot</a:t>
            </a:r>
            <a:r>
              <a:rPr lang="en-GB" sz="1200" dirty="0">
                <a:solidFill>
                  <a:srgbClr val="454545"/>
                </a:solidFill>
              </a:rPr>
              <a:t>, N. R. </a:t>
            </a:r>
            <a:r>
              <a:rPr lang="en-GB" sz="1200" dirty="0" err="1">
                <a:solidFill>
                  <a:srgbClr val="454545"/>
                </a:solidFill>
              </a:rPr>
              <a:t>Halcovitch</a:t>
            </a:r>
            <a:r>
              <a:rPr lang="en-GB" sz="1200" dirty="0">
                <a:solidFill>
                  <a:srgbClr val="454545"/>
                </a:solidFill>
              </a:rPr>
              <a:t>, J. Muir, C. </a:t>
            </a:r>
            <a:r>
              <a:rPr lang="en-GB" sz="1200" dirty="0" err="1">
                <a:solidFill>
                  <a:srgbClr val="454545"/>
                </a:solidFill>
              </a:rPr>
              <a:t>Aïssa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 err="1">
                <a:solidFill>
                  <a:srgbClr val="454545"/>
                </a:solidFill>
              </a:rPr>
              <a:t>Angew</a:t>
            </a:r>
            <a:r>
              <a:rPr lang="en-GB" sz="1200" i="1" dirty="0">
                <a:solidFill>
                  <a:srgbClr val="454545"/>
                </a:solidFill>
              </a:rPr>
              <a:t>. Chem. Int. Ed.</a:t>
            </a:r>
            <a:r>
              <a:rPr lang="en-GB" sz="1200" dirty="0">
                <a:solidFill>
                  <a:srgbClr val="454545"/>
                </a:solidFill>
              </a:rPr>
              <a:t> </a:t>
            </a:r>
            <a:r>
              <a:rPr lang="en-GB" sz="1200" b="1" dirty="0">
                <a:solidFill>
                  <a:srgbClr val="454545"/>
                </a:solidFill>
              </a:rPr>
              <a:t>2017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56</a:t>
            </a:r>
            <a:r>
              <a:rPr lang="en-GB" sz="1200" dirty="0">
                <a:solidFill>
                  <a:srgbClr val="454545"/>
                </a:solidFill>
              </a:rPr>
              <a:t>, 13117</a:t>
            </a:r>
          </a:p>
        </p:txBody>
      </p:sp>
      <p:graphicFrame>
        <p:nvGraphicFramePr>
          <p:cNvPr id="25" name="Object 7">
            <a:extLst>
              <a:ext uri="{FF2B5EF4-FFF2-40B4-BE49-F238E27FC236}">
                <a16:creationId xmlns:a16="http://schemas.microsoft.com/office/drawing/2014/main" id="{725FC94E-E572-425F-961C-F66F90C106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959291"/>
              </p:ext>
            </p:extLst>
          </p:nvPr>
        </p:nvGraphicFramePr>
        <p:xfrm>
          <a:off x="514350" y="3162001"/>
          <a:ext cx="81153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0" name="CS ChemDraw Drawing" r:id="rId4" imgW="9013007" imgH="1181139" progId="ChemDraw.Document.6.0">
                  <p:embed/>
                </p:oleObj>
              </mc:Choice>
              <mc:Fallback>
                <p:oleObj name="CS ChemDraw Drawing" r:id="rId4" imgW="9013007" imgH="1181139" progId="ChemDraw.Document.6.0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81FBA6D-4468-2D0A-70BE-CEEE5F6334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3162001"/>
                        <a:ext cx="81153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5">
            <a:extLst>
              <a:ext uri="{FF2B5EF4-FFF2-40B4-BE49-F238E27FC236}">
                <a16:creationId xmlns:a16="http://schemas.microsoft.com/office/drawing/2014/main" id="{8ADBFFEC-942F-4DD7-A3D3-DFF8D8BC8B15}"/>
              </a:ext>
            </a:extLst>
          </p:cNvPr>
          <p:cNvGrpSpPr/>
          <p:nvPr/>
        </p:nvGrpSpPr>
        <p:grpSpPr>
          <a:xfrm>
            <a:off x="566738" y="765029"/>
            <a:ext cx="7880350" cy="1914671"/>
            <a:chOff x="566738" y="840629"/>
            <a:chExt cx="7880350" cy="1914671"/>
          </a:xfrm>
        </p:grpSpPr>
        <p:graphicFrame>
          <p:nvGraphicFramePr>
            <p:cNvPr id="19" name="Object 7">
              <a:extLst>
                <a:ext uri="{FF2B5EF4-FFF2-40B4-BE49-F238E27FC236}">
                  <a16:creationId xmlns:a16="http://schemas.microsoft.com/office/drawing/2014/main" id="{8B66C741-2117-4C32-8BEC-45D8921FCF0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3331339"/>
                </p:ext>
              </p:extLst>
            </p:nvPr>
          </p:nvGraphicFramePr>
          <p:xfrm>
            <a:off x="566738" y="945550"/>
            <a:ext cx="7880350" cy="1809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81" name="CS ChemDraw Drawing" r:id="rId6" imgW="8756975" imgH="2011775" progId="ChemDraw.Document.6.0">
                    <p:embed/>
                  </p:oleObj>
                </mc:Choice>
                <mc:Fallback>
                  <p:oleObj name="CS ChemDraw Drawing" r:id="rId6" imgW="8756975" imgH="2011775" progId="ChemDraw.Document.6.0">
                    <p:embed/>
                    <p:pic>
                      <p:nvPicPr>
                        <p:cNvPr id="18" name="Object 7">
                          <a:extLst>
                            <a:ext uri="{FF2B5EF4-FFF2-40B4-BE49-F238E27FC236}">
                              <a16:creationId xmlns:a16="http://schemas.microsoft.com/office/drawing/2014/main" id="{F289A05D-D2B9-42FC-8A7A-FECA56FB2D6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66738" y="945550"/>
                          <a:ext cx="7880350" cy="1809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1" name="Image 58" descr="cup.png">
              <a:extLst>
                <a:ext uri="{FF2B5EF4-FFF2-40B4-BE49-F238E27FC236}">
                  <a16:creationId xmlns:a16="http://schemas.microsoft.com/office/drawing/2014/main" id="{6F004D97-5C79-4D23-9175-DE98AD5DC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rcRect r="72934" b="91999"/>
            <a:stretch>
              <a:fillRect/>
            </a:stretch>
          </p:blipFill>
          <p:spPr>
            <a:xfrm>
              <a:off x="6372200" y="840629"/>
              <a:ext cx="1152128" cy="227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4694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3" name="Rectangle 3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6774" name="AutoShape 6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6776" name="AutoShape 8" descr="Elsevier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AutoShape 2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https://ars-els-cdn-com.lama.univ-amu.fr/content/image/X00404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64" name="Connecteur droit 63"/>
          <p:cNvCxnSpPr/>
          <p:nvPr/>
        </p:nvCxnSpPr>
        <p:spPr>
          <a:xfrm>
            <a:off x="0" y="411510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C2A64-E472-40E4-9D66-C644909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487AFE-F9EF-4C5D-A4C5-3FD37AE2C74C}"/>
              </a:ext>
            </a:extLst>
          </p:cNvPr>
          <p:cNvSpPr txBox="1"/>
          <p:nvPr/>
        </p:nvSpPr>
        <p:spPr>
          <a:xfrm>
            <a:off x="3614691" y="7701"/>
            <a:ext cx="1914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>
                <a:solidFill>
                  <a:srgbClr val="002060"/>
                </a:solidFill>
              </a:rPr>
              <a:t>Rhodium</a:t>
            </a:r>
            <a:r>
              <a:rPr lang="en-GB" b="1" i="1" dirty="0">
                <a:solidFill>
                  <a:srgbClr val="454545"/>
                </a:solidFill>
              </a:rPr>
              <a:t> catalysis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5CC02A-2ADE-FBE0-6DED-888CDB4C6F9E}"/>
              </a:ext>
            </a:extLst>
          </p:cNvPr>
          <p:cNvSpPr/>
          <p:nvPr/>
        </p:nvSpPr>
        <p:spPr>
          <a:xfrm>
            <a:off x="323528" y="2787774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8">
            <a:extLst>
              <a:ext uri="{FF2B5EF4-FFF2-40B4-BE49-F238E27FC236}">
                <a16:creationId xmlns:a16="http://schemas.microsoft.com/office/drawing/2014/main" id="{C1BD3814-FA2E-4211-BE97-5EF5A0006A9A}"/>
              </a:ext>
            </a:extLst>
          </p:cNvPr>
          <p:cNvSpPr txBox="1"/>
          <p:nvPr/>
        </p:nvSpPr>
        <p:spPr>
          <a:xfrm>
            <a:off x="1604329" y="4743023"/>
            <a:ext cx="5935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M. Barday</a:t>
            </a:r>
            <a:r>
              <a:rPr lang="en-GB" sz="1200" dirty="0">
                <a:solidFill>
                  <a:srgbClr val="454545"/>
                </a:solidFill>
              </a:rPr>
              <a:t>, C. </a:t>
            </a:r>
            <a:r>
              <a:rPr lang="en-GB" sz="1200" dirty="0" err="1">
                <a:solidFill>
                  <a:srgbClr val="454545"/>
                </a:solidFill>
              </a:rPr>
              <a:t>Janot</a:t>
            </a:r>
            <a:r>
              <a:rPr lang="en-GB" sz="1200" dirty="0">
                <a:solidFill>
                  <a:srgbClr val="454545"/>
                </a:solidFill>
              </a:rPr>
              <a:t>, N. R. </a:t>
            </a:r>
            <a:r>
              <a:rPr lang="en-GB" sz="1200" dirty="0" err="1">
                <a:solidFill>
                  <a:srgbClr val="454545"/>
                </a:solidFill>
              </a:rPr>
              <a:t>Halcovitch</a:t>
            </a:r>
            <a:r>
              <a:rPr lang="en-GB" sz="1200" dirty="0">
                <a:solidFill>
                  <a:srgbClr val="454545"/>
                </a:solidFill>
              </a:rPr>
              <a:t>, J. Muir, C. </a:t>
            </a:r>
            <a:r>
              <a:rPr lang="en-GB" sz="1200" dirty="0" err="1">
                <a:solidFill>
                  <a:srgbClr val="454545"/>
                </a:solidFill>
              </a:rPr>
              <a:t>Aïssa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 err="1">
                <a:solidFill>
                  <a:srgbClr val="454545"/>
                </a:solidFill>
              </a:rPr>
              <a:t>Angew</a:t>
            </a:r>
            <a:r>
              <a:rPr lang="en-GB" sz="1200" i="1" dirty="0">
                <a:solidFill>
                  <a:srgbClr val="454545"/>
                </a:solidFill>
              </a:rPr>
              <a:t>. Chem. Int. Ed.</a:t>
            </a:r>
            <a:r>
              <a:rPr lang="en-GB" sz="1200" dirty="0">
                <a:solidFill>
                  <a:srgbClr val="454545"/>
                </a:solidFill>
              </a:rPr>
              <a:t> </a:t>
            </a:r>
            <a:r>
              <a:rPr lang="en-GB" sz="1200" b="1" dirty="0">
                <a:solidFill>
                  <a:srgbClr val="454545"/>
                </a:solidFill>
              </a:rPr>
              <a:t>2017</a:t>
            </a:r>
            <a:r>
              <a:rPr lang="en-GB" sz="1200" dirty="0">
                <a:solidFill>
                  <a:srgbClr val="454545"/>
                </a:solidFill>
              </a:rPr>
              <a:t>, </a:t>
            </a:r>
            <a:r>
              <a:rPr lang="en-GB" sz="1200" i="1" dirty="0">
                <a:solidFill>
                  <a:srgbClr val="454545"/>
                </a:solidFill>
              </a:rPr>
              <a:t>56</a:t>
            </a:r>
            <a:r>
              <a:rPr lang="en-GB" sz="1200" dirty="0">
                <a:solidFill>
                  <a:srgbClr val="454545"/>
                </a:solidFill>
              </a:rPr>
              <a:t>, 13117</a:t>
            </a:r>
          </a:p>
        </p:txBody>
      </p:sp>
      <p:graphicFrame>
        <p:nvGraphicFramePr>
          <p:cNvPr id="21" name="Object 7">
            <a:extLst>
              <a:ext uri="{FF2B5EF4-FFF2-40B4-BE49-F238E27FC236}">
                <a16:creationId xmlns:a16="http://schemas.microsoft.com/office/drawing/2014/main" id="{35D71884-E716-4650-BF22-06C4949157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695358"/>
              </p:ext>
            </p:extLst>
          </p:nvPr>
        </p:nvGraphicFramePr>
        <p:xfrm>
          <a:off x="1493303" y="3028039"/>
          <a:ext cx="6028277" cy="1332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2" name="CS ChemDraw Drawing" r:id="rId4" imgW="6698086" imgH="1480049" progId="ChemDraw.Document.6.0">
                  <p:embed/>
                </p:oleObj>
              </mc:Choice>
              <mc:Fallback>
                <p:oleObj name="CS ChemDraw Drawing" r:id="rId4" imgW="6698086" imgH="1480049" progId="ChemDraw.Document.6.0">
                  <p:embed/>
                  <p:pic>
                    <p:nvPicPr>
                      <p:cNvPr id="21" name="Object 7">
                        <a:extLst>
                          <a:ext uri="{FF2B5EF4-FFF2-40B4-BE49-F238E27FC236}">
                            <a16:creationId xmlns:a16="http://schemas.microsoft.com/office/drawing/2014/main" id="{35D71884-E716-4650-BF22-06C4949157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3303" y="3028039"/>
                        <a:ext cx="6028277" cy="1332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15">
            <a:extLst>
              <a:ext uri="{FF2B5EF4-FFF2-40B4-BE49-F238E27FC236}">
                <a16:creationId xmlns:a16="http://schemas.microsoft.com/office/drawing/2014/main" id="{2FCAB5FA-1A09-4538-8B4F-05E677D82D67}"/>
              </a:ext>
            </a:extLst>
          </p:cNvPr>
          <p:cNvGrpSpPr/>
          <p:nvPr/>
        </p:nvGrpSpPr>
        <p:grpSpPr>
          <a:xfrm>
            <a:off x="566738" y="765029"/>
            <a:ext cx="7880350" cy="1914671"/>
            <a:chOff x="566738" y="840629"/>
            <a:chExt cx="7880350" cy="1914671"/>
          </a:xfrm>
        </p:grpSpPr>
        <p:graphicFrame>
          <p:nvGraphicFramePr>
            <p:cNvPr id="23" name="Object 7">
              <a:extLst>
                <a:ext uri="{FF2B5EF4-FFF2-40B4-BE49-F238E27FC236}">
                  <a16:creationId xmlns:a16="http://schemas.microsoft.com/office/drawing/2014/main" id="{1095C852-3EA0-4B4D-AF33-052BDC329D0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3331339"/>
                </p:ext>
              </p:extLst>
            </p:nvPr>
          </p:nvGraphicFramePr>
          <p:xfrm>
            <a:off x="566738" y="945550"/>
            <a:ext cx="7880350" cy="1809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43" name="CS ChemDraw Drawing" r:id="rId6" imgW="8756975" imgH="2011775" progId="ChemDraw.Document.6.0">
                    <p:embed/>
                  </p:oleObj>
                </mc:Choice>
                <mc:Fallback>
                  <p:oleObj name="CS ChemDraw Drawing" r:id="rId6" imgW="8756975" imgH="2011775" progId="ChemDraw.Document.6.0">
                    <p:embed/>
                    <p:pic>
                      <p:nvPicPr>
                        <p:cNvPr id="18" name="Object 7">
                          <a:extLst>
                            <a:ext uri="{FF2B5EF4-FFF2-40B4-BE49-F238E27FC236}">
                              <a16:creationId xmlns:a16="http://schemas.microsoft.com/office/drawing/2014/main" id="{F289A05D-D2B9-42FC-8A7A-FECA56FB2D6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66738" y="945550"/>
                          <a:ext cx="7880350" cy="1809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4" name="Image 58" descr="cup.png">
              <a:extLst>
                <a:ext uri="{FF2B5EF4-FFF2-40B4-BE49-F238E27FC236}">
                  <a16:creationId xmlns:a16="http://schemas.microsoft.com/office/drawing/2014/main" id="{32C37221-1F33-4CA7-9255-68DC17504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rcRect r="72934" b="91999"/>
            <a:stretch>
              <a:fillRect/>
            </a:stretch>
          </p:blipFill>
          <p:spPr>
            <a:xfrm>
              <a:off x="6372200" y="840629"/>
              <a:ext cx="1152128" cy="227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73427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20396</TotalTime>
  <Words>473</Words>
  <Application>Microsoft Office PowerPoint</Application>
  <PresentationFormat>Affichage à l'écran (16:9)</PresentationFormat>
  <Paragraphs>85</Paragraphs>
  <Slides>25</Slides>
  <Notes>25</Notes>
  <HiddenSlides>0</HiddenSlides>
  <MMClips>0</MMClips>
  <ScaleCrop>false</ScaleCrop>
  <HeadingPairs>
    <vt:vector size="8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Thème Office</vt:lpstr>
      <vt:lpstr>CS ChemDraw Drawing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Bonzaï</dc:creator>
  <cp:lastModifiedBy>Manuel Barday</cp:lastModifiedBy>
  <cp:revision>1410</cp:revision>
  <dcterms:created xsi:type="dcterms:W3CDTF">2017-12-18T14:07:24Z</dcterms:created>
  <dcterms:modified xsi:type="dcterms:W3CDTF">2024-01-10T17:43:52Z</dcterms:modified>
</cp:coreProperties>
</file>