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1" r:id="rId2"/>
    <p:sldId id="256" r:id="rId3"/>
    <p:sldId id="267" r:id="rId4"/>
    <p:sldId id="257" r:id="rId5"/>
    <p:sldId id="302" r:id="rId6"/>
    <p:sldId id="260" r:id="rId7"/>
    <p:sldId id="298" r:id="rId8"/>
    <p:sldId id="307" r:id="rId9"/>
    <p:sldId id="310" r:id="rId10"/>
    <p:sldId id="261" r:id="rId11"/>
    <p:sldId id="262" r:id="rId12"/>
    <p:sldId id="304" r:id="rId13"/>
    <p:sldId id="305" r:id="rId14"/>
    <p:sldId id="306" r:id="rId15"/>
    <p:sldId id="258" r:id="rId16"/>
    <p:sldId id="303" r:id="rId17"/>
    <p:sldId id="308" r:id="rId18"/>
    <p:sldId id="309" r:id="rId19"/>
    <p:sldId id="264" r:id="rId20"/>
    <p:sldId id="265" r:id="rId21"/>
    <p:sldId id="259" r:id="rId22"/>
    <p:sldId id="299" r:id="rId23"/>
    <p:sldId id="266" r:id="rId2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2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EC529E-6C71-EE3F-D5F5-B3F9553776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BBE8ADE-C0E2-FADB-4B62-C700FC325B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8B0E7F9-3FB7-AED0-7C12-A13D650A4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4512F-4E95-4FA0-9F9F-10D46CCCB7F4}" type="datetimeFigureOut">
              <a:rPr lang="fr-FR" smtClean="0"/>
              <a:t>10/01/2024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F7E3118-BF6E-6ED4-EE9A-1522F6160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62BA1F6-9AA1-E239-2633-CE0034869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B99E5-E900-4FEA-9375-999C8CE844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8975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D84BF9-BAD1-3953-0333-8AB8B6E24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14EA8C0-2816-02AD-3779-4ECCA9E1BC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ADDE502-20B0-C1D1-5482-CF0F0F2C4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4512F-4E95-4FA0-9F9F-10D46CCCB7F4}" type="datetimeFigureOut">
              <a:rPr lang="fr-FR" smtClean="0"/>
              <a:t>10/01/2024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AF6C0BA-3A04-E2D7-AD77-EB33E2F7D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F5EEBDC-F7A3-E46A-3A41-6A9088391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B99E5-E900-4FEA-9375-999C8CE844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80801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81DBDB0-FA4A-71C7-77FF-712AD028C0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E38AAED-BB0B-CF07-1DCB-4B6D757200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8DC3B1E-215C-CAB5-3496-C390B705C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4512F-4E95-4FA0-9F9F-10D46CCCB7F4}" type="datetimeFigureOut">
              <a:rPr lang="fr-FR" smtClean="0"/>
              <a:t>10/01/2024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07EECD5-1A64-0AE1-296A-410537331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665AF9F-86B4-CC99-D7DB-BF4FF5E8D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B99E5-E900-4FEA-9375-999C8CE844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4871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DEDD41-A270-7949-4E4C-94D2BADDF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A8FE8F2-0EA5-B2EB-F6CE-11C883FFB4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FB1E10F-1A83-E45B-DC70-21A0B2F37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4512F-4E95-4FA0-9F9F-10D46CCCB7F4}" type="datetimeFigureOut">
              <a:rPr lang="fr-FR" smtClean="0"/>
              <a:t>10/01/2024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D5F7F80-D2D7-C740-8C3A-A8C7F49A5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6FC94AA-68D9-2060-0FFA-DA88D5D0A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B99E5-E900-4FEA-9375-999C8CE844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8989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92262A-468D-16FD-3FB0-E8337AA9E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1DCECDE-C07B-4A0F-2BF1-69F4E5F6CC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D391302-F117-B7A3-87DB-371814CCC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4512F-4E95-4FA0-9F9F-10D46CCCB7F4}" type="datetimeFigureOut">
              <a:rPr lang="fr-FR" smtClean="0"/>
              <a:t>10/01/2024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56C6F55-3537-E954-6034-026857188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26A3271-34DD-D3B6-4B1C-513D1B9A0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B99E5-E900-4FEA-9375-999C8CE844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6716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1FA30C-2754-49A5-2174-D8F7B6809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1C2F71B-1AEE-7782-C207-AC5B9856AA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DED84C2-EAD0-13B7-DC71-9D026AF678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C969CA3-D7AA-54D6-6662-BA1D27F1F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4512F-4E95-4FA0-9F9F-10D46CCCB7F4}" type="datetimeFigureOut">
              <a:rPr lang="fr-FR" smtClean="0"/>
              <a:t>10/01/2024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780B283-07BA-0775-F109-C45FDC606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BE27177-85B4-66F3-CE8E-A60BC46F5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B99E5-E900-4FEA-9375-999C8CE844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74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565F82-FD17-1C37-4F89-CAD07DE02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73D0B90-57B8-50B3-39F4-F894F98A8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B5E0607-D043-464F-4D0E-F166297F42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A7F8058-3389-E94F-B467-001571BA07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8C7ED03-2B78-7B6C-287A-32CCB6A722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D43D3ACF-F9AB-DEF9-FB86-2E50A13D6E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4512F-4E95-4FA0-9F9F-10D46CCCB7F4}" type="datetimeFigureOut">
              <a:rPr lang="fr-FR" smtClean="0"/>
              <a:t>10/01/2024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2106170-F648-0823-876F-3C026165C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D467837-D584-3450-4A34-B7ACD98EB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B99E5-E900-4FEA-9375-999C8CE844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1234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CE6A2B1-40CD-645A-441B-8641E471E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A0BEDD3-6C66-8FE3-AD86-848F873E2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4512F-4E95-4FA0-9F9F-10D46CCCB7F4}" type="datetimeFigureOut">
              <a:rPr lang="fr-FR" smtClean="0"/>
              <a:t>10/01/2024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C74F82C-0C85-564A-943F-C1F094770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8223F33-9A42-6EBA-9258-05686CC36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B99E5-E900-4FEA-9375-999C8CE844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6103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9A90AEE-AAC9-E9B1-1277-C38F7CE4D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4512F-4E95-4FA0-9F9F-10D46CCCB7F4}" type="datetimeFigureOut">
              <a:rPr lang="fr-FR" smtClean="0"/>
              <a:t>10/01/2024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8881EC7-538A-58F5-A379-6BE2551CC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BAE7100-F1E5-BE0F-6CCE-40D9F35DB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B99E5-E900-4FEA-9375-999C8CE844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5011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4EB3E69-F139-317C-EB68-32435C952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53C7C93-B070-FA40-07ED-F1504F4EB1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20AAA18-5F49-A4B1-F664-730C001634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B768044-42C4-F62E-768E-A5F1BFAF5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4512F-4E95-4FA0-9F9F-10D46CCCB7F4}" type="datetimeFigureOut">
              <a:rPr lang="fr-FR" smtClean="0"/>
              <a:t>10/01/2024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D75A7A2-836F-070C-EA0C-BA8C0C308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06D278C-1E4E-062E-934F-70E6934B6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B99E5-E900-4FEA-9375-999C8CE844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689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364A78-1A01-9637-30B6-477561D97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792AC99B-F537-26B2-0436-10DB23CD1C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29835BC-4FE3-EF6F-01BB-44979C4C13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B2547E-EFBA-8D7B-99CA-662F7137E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4512F-4E95-4FA0-9F9F-10D46CCCB7F4}" type="datetimeFigureOut">
              <a:rPr lang="fr-FR" smtClean="0"/>
              <a:t>10/01/2024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1EB35B9-686D-B431-C080-3B9E281E1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8E42916-03EA-F71D-2E0F-83AC95A4C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B99E5-E900-4FEA-9375-999C8CE844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6860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72D9F0E-B261-E6E1-C2E2-8110888A7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604F992-5322-C2BE-F72A-94E3C6ECB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81E6562-4601-9F0C-7242-1506A1756C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4512F-4E95-4FA0-9F9F-10D46CCCB7F4}" type="datetimeFigureOut">
              <a:rPr lang="fr-FR" smtClean="0"/>
              <a:t>10/01/2024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5C9A047-1E38-679D-685A-64D93E1F10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C6B08D9-4F70-6FF6-AF20-D1E9D40D87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B99E5-E900-4FEA-9375-999C8CE844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3171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tiff"/><Relationship Id="rId13" Type="http://schemas.openxmlformats.org/officeDocument/2006/relationships/image" Target="../media/image40.tiff"/><Relationship Id="rId18" Type="http://schemas.openxmlformats.org/officeDocument/2006/relationships/image" Target="../media/image44.png"/><Relationship Id="rId3" Type="http://schemas.openxmlformats.org/officeDocument/2006/relationships/image" Target="../media/image28.jpg"/><Relationship Id="rId7" Type="http://schemas.openxmlformats.org/officeDocument/2006/relationships/image" Target="../media/image35.tiff"/><Relationship Id="rId12" Type="http://schemas.openxmlformats.org/officeDocument/2006/relationships/image" Target="../media/image39.tiff"/><Relationship Id="rId17" Type="http://schemas.openxmlformats.org/officeDocument/2006/relationships/image" Target="../media/image43.tiff"/><Relationship Id="rId2" Type="http://schemas.openxmlformats.org/officeDocument/2006/relationships/image" Target="../media/image27.jpg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tiff"/><Relationship Id="rId11" Type="http://schemas.openxmlformats.org/officeDocument/2006/relationships/image" Target="../media/image38.png"/><Relationship Id="rId5" Type="http://schemas.openxmlformats.org/officeDocument/2006/relationships/image" Target="../media/image33.tiff"/><Relationship Id="rId15" Type="http://schemas.microsoft.com/office/2007/relationships/hdphoto" Target="../media/hdphoto2.wdp"/><Relationship Id="rId10" Type="http://schemas.microsoft.com/office/2007/relationships/hdphoto" Target="../media/hdphoto1.wdp"/><Relationship Id="rId19" Type="http://schemas.openxmlformats.org/officeDocument/2006/relationships/image" Target="../media/image31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g"/><Relationship Id="rId3" Type="http://schemas.openxmlformats.org/officeDocument/2006/relationships/image" Target="../media/image64.emf"/><Relationship Id="rId7" Type="http://schemas.openxmlformats.org/officeDocument/2006/relationships/image" Target="../media/image60.jp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emf"/><Relationship Id="rId10" Type="http://schemas.openxmlformats.org/officeDocument/2006/relationships/image" Target="../media/image68.jpeg"/><Relationship Id="rId4" Type="http://schemas.openxmlformats.org/officeDocument/2006/relationships/oleObject" Target="../embeddings/oleObject1.bin"/><Relationship Id="rId9" Type="http://schemas.openxmlformats.org/officeDocument/2006/relationships/image" Target="../media/image6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Relationship Id="rId9" Type="http://schemas.openxmlformats.org/officeDocument/2006/relationships/image" Target="../media/image78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emf"/><Relationship Id="rId13" Type="http://schemas.openxmlformats.org/officeDocument/2006/relationships/image" Target="../media/image87.png"/><Relationship Id="rId3" Type="http://schemas.openxmlformats.org/officeDocument/2006/relationships/image" Target="../media/image79.emf"/><Relationship Id="rId7" Type="http://schemas.openxmlformats.org/officeDocument/2006/relationships/oleObject" Target="../embeddings/oleObject4.bin"/><Relationship Id="rId12" Type="http://schemas.openxmlformats.org/officeDocument/2006/relationships/image" Target="../media/image86.png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jpeg"/><Relationship Id="rId11" Type="http://schemas.openxmlformats.org/officeDocument/2006/relationships/image" Target="../media/image85.png"/><Relationship Id="rId5" Type="http://schemas.openxmlformats.org/officeDocument/2006/relationships/image" Target="../media/image80.emf"/><Relationship Id="rId10" Type="http://schemas.openxmlformats.org/officeDocument/2006/relationships/image" Target="../media/image84.png"/><Relationship Id="rId4" Type="http://schemas.openxmlformats.org/officeDocument/2006/relationships/oleObject" Target="../embeddings/oleObject3.bin"/><Relationship Id="rId9" Type="http://schemas.openxmlformats.org/officeDocument/2006/relationships/image" Target="../media/image8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90DED7A5-D4A6-F4B6-B753-BDBF444A17AB}"/>
              </a:ext>
            </a:extLst>
          </p:cNvPr>
          <p:cNvSpPr txBox="1"/>
          <p:nvPr/>
        </p:nvSpPr>
        <p:spPr>
          <a:xfrm>
            <a:off x="2835966" y="2557668"/>
            <a:ext cx="59877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/>
              <a:t>Nouveaux entrants groupe EPI</a:t>
            </a:r>
          </a:p>
        </p:txBody>
      </p:sp>
    </p:spTree>
    <p:extLst>
      <p:ext uri="{BB962C8B-B14F-4D97-AF65-F5344CB8AC3E}">
        <p14:creationId xmlns:p14="http://schemas.microsoft.com/office/powerpoint/2010/main" val="1493914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9" descr="Une image contenant logo, Police, Graphique, symbole&#10;&#10;Description générée automatiquement">
            <a:extLst>
              <a:ext uri="{FF2B5EF4-FFF2-40B4-BE49-F238E27FC236}">
                <a16:creationId xmlns:a16="http://schemas.microsoft.com/office/drawing/2014/main" id="{8E549B82-32C9-44B0-8590-D7D1A3EC19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627" b="26638"/>
          <a:stretch/>
        </p:blipFill>
        <p:spPr>
          <a:xfrm>
            <a:off x="8748993" y="174040"/>
            <a:ext cx="1023657" cy="43746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Image 11" descr="Une image contenant texte, Police, capture d’écran, logo&#10;&#10;Description générée automatiquement">
            <a:extLst>
              <a:ext uri="{FF2B5EF4-FFF2-40B4-BE49-F238E27FC236}">
                <a16:creationId xmlns:a16="http://schemas.microsoft.com/office/drawing/2014/main" id="{A6BA2093-9DED-4335-AA85-DA9D299F17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4575" y="0"/>
            <a:ext cx="2257425" cy="93821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7" name="Rectangle 6"/>
          <p:cNvSpPr/>
          <p:nvPr/>
        </p:nvSpPr>
        <p:spPr>
          <a:xfrm>
            <a:off x="44428" y="283839"/>
            <a:ext cx="3740253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1600" b="1" dirty="0"/>
              <a:t>Arnaud TILLET</a:t>
            </a:r>
            <a:r>
              <a:rPr lang="fr-FR" sz="1400" dirty="0"/>
              <a:t>, </a:t>
            </a:r>
            <a:br>
              <a:rPr lang="fr-FR" sz="1400" dirty="0"/>
            </a:br>
            <a:r>
              <a:rPr lang="fr-FR" sz="1400" dirty="0"/>
              <a:t>PhD </a:t>
            </a:r>
            <a:r>
              <a:rPr lang="fr-FR" sz="1400" dirty="0" err="1"/>
              <a:t>student</a:t>
            </a:r>
            <a:r>
              <a:rPr lang="fr-FR" sz="1400" dirty="0"/>
              <a:t> in </a:t>
            </a:r>
            <a:r>
              <a:rPr lang="fr-FR" sz="1400" dirty="0" err="1"/>
              <a:t>inorganic</a:t>
            </a:r>
            <a:r>
              <a:rPr lang="fr-FR" sz="1400" dirty="0"/>
              <a:t> and </a:t>
            </a:r>
            <a:r>
              <a:rPr lang="fr-FR" sz="1400" dirty="0" err="1"/>
              <a:t>physical</a:t>
            </a:r>
            <a:r>
              <a:rPr lang="fr-FR" sz="1400" dirty="0"/>
              <a:t> </a:t>
            </a:r>
            <a:r>
              <a:rPr lang="fr-FR" sz="1400" dirty="0" err="1"/>
              <a:t>chemistry</a:t>
            </a:r>
            <a:endParaRPr lang="fr-FR" sz="1400" dirty="0"/>
          </a:p>
          <a:p>
            <a:r>
              <a:rPr lang="fr-FR" sz="1400" dirty="0"/>
              <a:t>Ecole Doctorale 2MIB, </a:t>
            </a:r>
            <a:r>
              <a:rPr lang="fr-FR" sz="1400" dirty="0" err="1"/>
              <a:t>Univ</a:t>
            </a:r>
            <a:r>
              <a:rPr lang="fr-FR" sz="1400" dirty="0"/>
              <a:t>. Paris </a:t>
            </a:r>
            <a:r>
              <a:rPr lang="fr-FR" sz="1400" dirty="0" err="1"/>
              <a:t>saclay</a:t>
            </a:r>
            <a:endParaRPr lang="fr-FR" sz="1400" dirty="0"/>
          </a:p>
          <a:p>
            <a:r>
              <a:rPr lang="fr-FR" sz="1400" dirty="0"/>
              <a:t>Date : </a:t>
            </a:r>
            <a:r>
              <a:rPr lang="fr-FR" sz="1400" dirty="0" err="1"/>
              <a:t>November</a:t>
            </a:r>
            <a:r>
              <a:rPr lang="fr-FR" sz="1400" dirty="0"/>
              <a:t>, 1</a:t>
            </a:r>
            <a:r>
              <a:rPr lang="fr-FR" sz="1400" baseline="30000" dirty="0"/>
              <a:t>rst</a:t>
            </a:r>
            <a:r>
              <a:rPr lang="fr-FR" sz="1400" dirty="0"/>
              <a:t> 2023 – </a:t>
            </a:r>
            <a:r>
              <a:rPr lang="fr-FR" sz="1400" dirty="0" err="1"/>
              <a:t>October</a:t>
            </a:r>
            <a:r>
              <a:rPr lang="fr-FR" sz="1400" dirty="0"/>
              <a:t> 20</a:t>
            </a:r>
            <a:r>
              <a:rPr lang="fr-FR" sz="1400" baseline="30000" dirty="0"/>
              <a:t>th</a:t>
            </a:r>
            <a:r>
              <a:rPr lang="fr-FR" sz="1400" dirty="0"/>
              <a:t> 2026</a:t>
            </a:r>
          </a:p>
          <a:p>
            <a:r>
              <a:rPr lang="fr-FR" sz="1400" dirty="0" err="1"/>
              <a:t>Funding</a:t>
            </a:r>
            <a:r>
              <a:rPr lang="fr-FR" sz="1400" dirty="0"/>
              <a:t>: ANR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CA3DD54-5EB9-44B1-9B12-BE86BCC5E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612256"/>
            <a:ext cx="12192000" cy="245744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fr-FR" sz="1000" b="1" i="1" dirty="0"/>
              <a:t>ILV DAY, </a:t>
            </a:r>
            <a:r>
              <a:rPr lang="fr-FR" sz="1000" b="1" i="1" dirty="0" err="1"/>
              <a:t>January</a:t>
            </a:r>
            <a:r>
              <a:rPr lang="fr-FR" sz="1000" b="1" i="1" dirty="0"/>
              <a:t>, 11</a:t>
            </a:r>
            <a:r>
              <a:rPr lang="fr-FR" sz="1000" b="1" i="1" baseline="30000" dirty="0"/>
              <a:t>th </a:t>
            </a:r>
            <a:r>
              <a:rPr lang="fr-FR" sz="1000" b="1" i="1" dirty="0"/>
              <a:t>2024, UFR des sciences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2033675" y="1747889"/>
            <a:ext cx="9029612" cy="9233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fr-FR" sz="1400" b="1" u="sng" dirty="0" err="1"/>
              <a:t>Subject</a:t>
            </a:r>
            <a:r>
              <a:rPr lang="fr-FR" sz="1400" b="1" dirty="0"/>
              <a:t>: </a:t>
            </a:r>
            <a:r>
              <a:rPr lang="fr-FR" dirty="0"/>
              <a:t>	</a:t>
            </a:r>
          </a:p>
          <a:p>
            <a:pPr algn="ctr"/>
            <a:r>
              <a:rPr lang="fr-FR" dirty="0" err="1"/>
              <a:t>Superchaotropic</a:t>
            </a:r>
            <a:r>
              <a:rPr lang="fr-FR" dirty="0"/>
              <a:t> nano-ions as </a:t>
            </a:r>
            <a:r>
              <a:rPr lang="fr-FR" dirty="0" err="1"/>
              <a:t>assembly</a:t>
            </a:r>
            <a:r>
              <a:rPr lang="fr-FR" dirty="0"/>
              <a:t> motif in </a:t>
            </a:r>
            <a:r>
              <a:rPr lang="fr-FR" dirty="0" err="1"/>
              <a:t>supramolecular</a:t>
            </a:r>
            <a:r>
              <a:rPr lang="fr-FR" dirty="0"/>
              <a:t>  </a:t>
            </a:r>
            <a:r>
              <a:rPr lang="fr-FR" dirty="0" err="1"/>
              <a:t>chemistry</a:t>
            </a:r>
            <a:r>
              <a:rPr lang="fr-FR" dirty="0"/>
              <a:t>: </a:t>
            </a:r>
            <a:r>
              <a:rPr lang="fr-FR" dirty="0" err="1"/>
              <a:t>From</a:t>
            </a:r>
            <a:r>
              <a:rPr lang="fr-FR" dirty="0"/>
              <a:t> </a:t>
            </a:r>
            <a:r>
              <a:rPr lang="fr-FR" dirty="0" err="1"/>
              <a:t>primary</a:t>
            </a:r>
            <a:r>
              <a:rPr lang="fr-FR" dirty="0"/>
              <a:t> interaction to self-</a:t>
            </a:r>
            <a:r>
              <a:rPr lang="fr-FR" dirty="0" err="1"/>
              <a:t>assembly</a:t>
            </a:r>
            <a:r>
              <a:rPr lang="fr-FR" dirty="0"/>
              <a:t> </a:t>
            </a:r>
            <a:r>
              <a:rPr lang="fr-FR" dirty="0" err="1"/>
              <a:t>nanodesign</a:t>
            </a:r>
            <a:endParaRPr lang="fr-FR" dirty="0"/>
          </a:p>
        </p:txBody>
      </p:sp>
      <p:pic>
        <p:nvPicPr>
          <p:cNvPr id="24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60245">
            <a:off x="9987001" y="2336152"/>
            <a:ext cx="1073552" cy="3111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Pentagone 24"/>
          <p:cNvSpPr/>
          <p:nvPr/>
        </p:nvSpPr>
        <p:spPr>
          <a:xfrm>
            <a:off x="1295370" y="5993269"/>
            <a:ext cx="9957985" cy="315636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7" name="Image 26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5" r="35623"/>
          <a:stretch/>
        </p:blipFill>
        <p:spPr>
          <a:xfrm rot="19348619">
            <a:off x="2154748" y="3535684"/>
            <a:ext cx="902073" cy="1064515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24" y="4191707"/>
            <a:ext cx="2343587" cy="771400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87" r="32627"/>
          <a:stretch/>
        </p:blipFill>
        <p:spPr>
          <a:xfrm>
            <a:off x="414876" y="4251488"/>
            <a:ext cx="690184" cy="674388"/>
          </a:xfrm>
          <a:prstGeom prst="rect">
            <a:avLst/>
          </a:prstGeom>
        </p:spPr>
      </p:pic>
      <p:grpSp>
        <p:nvGrpSpPr>
          <p:cNvPr id="30" name="Groupe 29"/>
          <p:cNvGrpSpPr/>
          <p:nvPr/>
        </p:nvGrpSpPr>
        <p:grpSpPr>
          <a:xfrm>
            <a:off x="3441128" y="2883318"/>
            <a:ext cx="1680521" cy="1783580"/>
            <a:chOff x="3198116" y="3110804"/>
            <a:chExt cx="1514912" cy="1733119"/>
          </a:xfrm>
        </p:grpSpPr>
        <p:pic>
          <p:nvPicPr>
            <p:cNvPr id="31" name="Image 30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485" r="35623"/>
            <a:stretch/>
          </p:blipFill>
          <p:spPr>
            <a:xfrm rot="19348619">
              <a:off x="3198116" y="3110804"/>
              <a:ext cx="601492" cy="709806"/>
            </a:xfrm>
            <a:prstGeom prst="rect">
              <a:avLst/>
            </a:prstGeom>
          </p:spPr>
        </p:pic>
        <p:pic>
          <p:nvPicPr>
            <p:cNvPr id="32" name="Image 31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485" r="35623"/>
            <a:stretch/>
          </p:blipFill>
          <p:spPr>
            <a:xfrm rot="8390428" flipH="1">
              <a:off x="3616947" y="3662217"/>
              <a:ext cx="601492" cy="709806"/>
            </a:xfrm>
            <a:prstGeom prst="rect">
              <a:avLst/>
            </a:prstGeom>
          </p:spPr>
        </p:pic>
        <p:pic>
          <p:nvPicPr>
            <p:cNvPr id="33" name="Image 32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485" r="35623"/>
            <a:stretch/>
          </p:blipFill>
          <p:spPr>
            <a:xfrm rot="9384712" flipH="1">
              <a:off x="4111536" y="4134117"/>
              <a:ext cx="601492" cy="709806"/>
            </a:xfrm>
            <a:prstGeom prst="rect">
              <a:avLst/>
            </a:prstGeom>
          </p:spPr>
        </p:pic>
      </p:grpSp>
      <p:grpSp>
        <p:nvGrpSpPr>
          <p:cNvPr id="3" name="Groupe 2"/>
          <p:cNvGrpSpPr/>
          <p:nvPr/>
        </p:nvGrpSpPr>
        <p:grpSpPr>
          <a:xfrm>
            <a:off x="5749992" y="2884338"/>
            <a:ext cx="958311" cy="2238397"/>
            <a:chOff x="5749992" y="2884338"/>
            <a:chExt cx="958311" cy="2238397"/>
          </a:xfrm>
        </p:grpSpPr>
        <p:pic>
          <p:nvPicPr>
            <p:cNvPr id="34" name="Image 33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561388">
              <a:off x="5068824" y="3565506"/>
              <a:ext cx="2026040" cy="663703"/>
            </a:xfrm>
            <a:prstGeom prst="rect">
              <a:avLst/>
            </a:prstGeom>
          </p:spPr>
        </p:pic>
        <p:pic>
          <p:nvPicPr>
            <p:cNvPr id="35" name="Image 34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561388">
              <a:off x="5178084" y="3676502"/>
              <a:ext cx="2026040" cy="663703"/>
            </a:xfrm>
            <a:prstGeom prst="rect">
              <a:avLst/>
            </a:prstGeom>
          </p:spPr>
        </p:pic>
        <p:pic>
          <p:nvPicPr>
            <p:cNvPr id="36" name="Image 35"/>
            <p:cNvPicPr>
              <a:picLocks noChangeAspect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401453">
              <a:off x="5363432" y="3777863"/>
              <a:ext cx="2026040" cy="663703"/>
            </a:xfrm>
            <a:prstGeom prst="rect">
              <a:avLst/>
            </a:prstGeom>
          </p:spPr>
        </p:pic>
      </p:grpSp>
      <p:pic>
        <p:nvPicPr>
          <p:cNvPr id="41" name="Image 40"/>
          <p:cNvPicPr>
            <a:picLocks noChangeAspect="1"/>
          </p:cNvPicPr>
          <p:nvPr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92" t="-1435" r="37542" b="1435"/>
          <a:stretch/>
        </p:blipFill>
        <p:spPr>
          <a:xfrm>
            <a:off x="128881" y="5265133"/>
            <a:ext cx="631087" cy="631272"/>
          </a:xfrm>
          <a:prstGeom prst="rect">
            <a:avLst/>
          </a:prstGeom>
        </p:spPr>
      </p:pic>
      <p:grpSp>
        <p:nvGrpSpPr>
          <p:cNvPr id="6" name="Groupe 5"/>
          <p:cNvGrpSpPr/>
          <p:nvPr/>
        </p:nvGrpSpPr>
        <p:grpSpPr>
          <a:xfrm>
            <a:off x="7335843" y="2930074"/>
            <a:ext cx="873701" cy="1628415"/>
            <a:chOff x="7335843" y="2930074"/>
            <a:chExt cx="873701" cy="1628415"/>
          </a:xfrm>
        </p:grpSpPr>
        <p:grpSp>
          <p:nvGrpSpPr>
            <p:cNvPr id="37" name="Groupe 36"/>
            <p:cNvGrpSpPr/>
            <p:nvPr/>
          </p:nvGrpSpPr>
          <p:grpSpPr>
            <a:xfrm rot="2312330">
              <a:off x="7335843" y="2930074"/>
              <a:ext cx="535493" cy="1584723"/>
              <a:chOff x="6401902" y="2588584"/>
              <a:chExt cx="1067680" cy="2151918"/>
            </a:xfrm>
          </p:grpSpPr>
          <p:pic>
            <p:nvPicPr>
              <p:cNvPr id="38" name="Image 37"/>
              <p:cNvPicPr>
                <a:picLocks noChangeAspect="1"/>
              </p:cNvPicPr>
              <p:nvPr/>
            </p:nvPicPr>
            <p:blipFill>
              <a:blip r:embed="rId1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834252">
                <a:off x="5698465" y="3292022"/>
                <a:ext cx="2092276" cy="685401"/>
              </a:xfrm>
              <a:prstGeom prst="rect">
                <a:avLst/>
              </a:prstGeom>
            </p:spPr>
          </p:pic>
          <p:pic>
            <p:nvPicPr>
              <p:cNvPr id="39" name="Image 38"/>
              <p:cNvPicPr>
                <a:picLocks noChangeAspect="1"/>
              </p:cNvPicPr>
              <p:nvPr/>
            </p:nvPicPr>
            <p:blipFill>
              <a:blip r:embed="rId1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834252">
                <a:off x="5859306" y="3292021"/>
                <a:ext cx="2092276" cy="685401"/>
              </a:xfrm>
              <a:prstGeom prst="rect">
                <a:avLst/>
              </a:prstGeom>
            </p:spPr>
          </p:pic>
          <p:pic>
            <p:nvPicPr>
              <p:cNvPr id="40" name="Image 39"/>
              <p:cNvPicPr>
                <a:picLocks noChangeAspect="1"/>
              </p:cNvPicPr>
              <p:nvPr/>
            </p:nvPicPr>
            <p:blipFill>
              <a:blip r:embed="rId1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834252">
                <a:off x="6080744" y="3351663"/>
                <a:ext cx="2092276" cy="685401"/>
              </a:xfrm>
              <a:prstGeom prst="rect">
                <a:avLst/>
              </a:prstGeom>
            </p:spPr>
          </p:pic>
        </p:grpSp>
        <p:grpSp>
          <p:nvGrpSpPr>
            <p:cNvPr id="42" name="Groupe 41"/>
            <p:cNvGrpSpPr/>
            <p:nvPr/>
          </p:nvGrpSpPr>
          <p:grpSpPr>
            <a:xfrm flipH="1">
              <a:off x="7674051" y="2973766"/>
              <a:ext cx="535493" cy="1584723"/>
              <a:chOff x="6401902" y="2588584"/>
              <a:chExt cx="1067680" cy="2151918"/>
            </a:xfrm>
          </p:grpSpPr>
          <p:pic>
            <p:nvPicPr>
              <p:cNvPr id="43" name="Image 42"/>
              <p:cNvPicPr>
                <a:picLocks noChangeAspect="1"/>
              </p:cNvPicPr>
              <p:nvPr/>
            </p:nvPicPr>
            <p:blipFill>
              <a:blip r:embed="rId1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33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834252">
                <a:off x="5698465" y="3292022"/>
                <a:ext cx="2092276" cy="685401"/>
              </a:xfrm>
              <a:prstGeom prst="rect">
                <a:avLst/>
              </a:prstGeom>
            </p:spPr>
          </p:pic>
          <p:pic>
            <p:nvPicPr>
              <p:cNvPr id="44" name="Image 43"/>
              <p:cNvPicPr>
                <a:picLocks noChangeAspect="1"/>
              </p:cNvPicPr>
              <p:nvPr/>
            </p:nvPicPr>
            <p:blipFill>
              <a:blip r:embed="rId1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834252">
                <a:off x="5859306" y="3292021"/>
                <a:ext cx="2092276" cy="685401"/>
              </a:xfrm>
              <a:prstGeom prst="rect">
                <a:avLst/>
              </a:prstGeom>
            </p:spPr>
          </p:pic>
          <p:pic>
            <p:nvPicPr>
              <p:cNvPr id="45" name="Image 44"/>
              <p:cNvPicPr>
                <a:picLocks noChangeAspect="1"/>
              </p:cNvPicPr>
              <p:nvPr/>
            </p:nvPicPr>
            <p:blipFill>
              <a:blip r:embed="rId1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834252">
                <a:off x="6080744" y="3351663"/>
                <a:ext cx="2092276" cy="685401"/>
              </a:xfrm>
              <a:prstGeom prst="rect">
                <a:avLst/>
              </a:prstGeom>
            </p:spPr>
          </p:pic>
        </p:grpSp>
      </p:grpSp>
      <p:pic>
        <p:nvPicPr>
          <p:cNvPr id="46" name="Picture 4"/>
          <p:cNvPicPr>
            <a:picLocks noChangeAspect="1" noChangeArrowheads="1"/>
          </p:cNvPicPr>
          <p:nvPr/>
        </p:nvPicPr>
        <p:blipFill rotWithShape="1"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68"/>
          <a:stretch/>
        </p:blipFill>
        <p:spPr bwMode="auto">
          <a:xfrm>
            <a:off x="7988151" y="2257544"/>
            <a:ext cx="4096838" cy="3838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9198682" y="5119104"/>
            <a:ext cx="1147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SANS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DB9FBE4-B1CE-4133-A5BB-D8782432B5D5}"/>
              </a:ext>
            </a:extLst>
          </p:cNvPr>
          <p:cNvSpPr txBox="1"/>
          <p:nvPr/>
        </p:nvSpPr>
        <p:spPr>
          <a:xfrm>
            <a:off x="2971430" y="5989196"/>
            <a:ext cx="874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DRX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4AD4F6D3-0B0F-42FE-B76F-8F895D4E8972}"/>
              </a:ext>
            </a:extLst>
          </p:cNvPr>
          <p:cNvSpPr txBox="1"/>
          <p:nvPr/>
        </p:nvSpPr>
        <p:spPr>
          <a:xfrm>
            <a:off x="1586688" y="5970724"/>
            <a:ext cx="874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NMR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A6385C57-89D2-4010-83D4-3EE5F1F08A85}"/>
              </a:ext>
            </a:extLst>
          </p:cNvPr>
          <p:cNvSpPr txBox="1"/>
          <p:nvPr/>
        </p:nvSpPr>
        <p:spPr>
          <a:xfrm>
            <a:off x="4510440" y="5966421"/>
            <a:ext cx="177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chemeClr val="bg1"/>
                </a:solidFill>
              </a:rPr>
              <a:t>Electrochemistry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454E45F4-2890-4ECF-B2C1-0EF6C3E837E9}"/>
              </a:ext>
            </a:extLst>
          </p:cNvPr>
          <p:cNvSpPr txBox="1"/>
          <p:nvPr/>
        </p:nvSpPr>
        <p:spPr>
          <a:xfrm>
            <a:off x="7168356" y="5966062"/>
            <a:ext cx="874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SANS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95150196-CFA7-4E35-8993-82C93FF0A71C}"/>
              </a:ext>
            </a:extLst>
          </p:cNvPr>
          <p:cNvSpPr txBox="1"/>
          <p:nvPr/>
        </p:nvSpPr>
        <p:spPr>
          <a:xfrm>
            <a:off x="8410729" y="5978916"/>
            <a:ext cx="874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SAXS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C6676C01-C9C3-4210-88B1-D51C1167D8B1}"/>
              </a:ext>
            </a:extLst>
          </p:cNvPr>
          <p:cNvSpPr txBox="1"/>
          <p:nvPr/>
        </p:nvSpPr>
        <p:spPr>
          <a:xfrm>
            <a:off x="9529440" y="5966421"/>
            <a:ext cx="1147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chemeClr val="bg1"/>
                </a:solidFill>
              </a:rPr>
              <a:t>CryoTEM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52" name="Image 51">
            <a:extLst>
              <a:ext uri="{FF2B5EF4-FFF2-40B4-BE49-F238E27FC236}">
                <a16:creationId xmlns:a16="http://schemas.microsoft.com/office/drawing/2014/main" id="{B259522D-AAC6-443A-B4D7-4F155F1D865B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681" y="788825"/>
            <a:ext cx="7248193" cy="800313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E4ABCCE9-9908-4B65-AF9B-68B80F11F343}"/>
              </a:ext>
            </a:extLst>
          </p:cNvPr>
          <p:cNvSpPr txBox="1"/>
          <p:nvPr/>
        </p:nvSpPr>
        <p:spPr>
          <a:xfrm>
            <a:off x="5541478" y="6315902"/>
            <a:ext cx="20008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err="1"/>
              <a:t>Multiscale</a:t>
            </a:r>
            <a:r>
              <a:rPr lang="fr-FR" sz="1400" b="1" dirty="0"/>
              <a:t> </a:t>
            </a:r>
            <a:r>
              <a:rPr lang="fr-FR" sz="1400" b="1" dirty="0" err="1"/>
              <a:t>Analysis</a:t>
            </a:r>
            <a:endParaRPr lang="fr-FR" sz="1400" b="1" dirty="0"/>
          </a:p>
        </p:txBody>
      </p:sp>
    </p:spTree>
    <p:extLst>
      <p:ext uri="{BB962C8B-B14F-4D97-AF65-F5344CB8AC3E}">
        <p14:creationId xmlns:p14="http://schemas.microsoft.com/office/powerpoint/2010/main" val="192592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E9A3F150-7F43-5AD3-C878-61469927E790}"/>
              </a:ext>
            </a:extLst>
          </p:cNvPr>
          <p:cNvSpPr txBox="1"/>
          <p:nvPr/>
        </p:nvSpPr>
        <p:spPr>
          <a:xfrm>
            <a:off x="2835966" y="2557668"/>
            <a:ext cx="64762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/>
              <a:t>Nouveaux entrants groupe SORG</a:t>
            </a:r>
          </a:p>
        </p:txBody>
      </p:sp>
    </p:spTree>
    <p:extLst>
      <p:ext uri="{BB962C8B-B14F-4D97-AF65-F5344CB8AC3E}">
        <p14:creationId xmlns:p14="http://schemas.microsoft.com/office/powerpoint/2010/main" val="341918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30BD1B1-AA22-48F1-B3ED-579CD28460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2444" b="-1"/>
          <a:stretch/>
        </p:blipFill>
        <p:spPr>
          <a:xfrm>
            <a:off x="20" y="975"/>
            <a:ext cx="12191980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-975"/>
            <a:ext cx="12191980" cy="6858975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-20" y="2534908"/>
            <a:ext cx="12192000" cy="2659750"/>
          </a:xfrm>
          <a:prstGeom prst="rect">
            <a:avLst/>
          </a:prstGeom>
          <a:solidFill>
            <a:schemeClr val="bg2">
              <a:lumMod val="9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20000" y="2803160"/>
            <a:ext cx="1195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 err="1">
                <a:solidFill>
                  <a:schemeClr val="tx2">
                    <a:lumMod val="50000"/>
                  </a:schemeClr>
                </a:solidFill>
              </a:rPr>
              <a:t>Asymmetric</a:t>
            </a:r>
            <a:r>
              <a:rPr lang="fr-FR" sz="40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fr-FR" sz="4000" dirty="0" err="1">
                <a:solidFill>
                  <a:schemeClr val="tx2">
                    <a:lumMod val="50000"/>
                  </a:schemeClr>
                </a:solidFill>
              </a:rPr>
              <a:t>catalytic</a:t>
            </a:r>
            <a:r>
              <a:rPr lang="fr-FR" sz="4000" dirty="0">
                <a:solidFill>
                  <a:schemeClr val="tx2">
                    <a:lumMod val="50000"/>
                  </a:schemeClr>
                </a:solidFill>
              </a:rPr>
              <a:t> cycloadditions for the construction of </a:t>
            </a:r>
            <a:r>
              <a:rPr lang="fr-FR" sz="4000" dirty="0" err="1">
                <a:solidFill>
                  <a:schemeClr val="tx2">
                    <a:lumMod val="50000"/>
                  </a:schemeClr>
                </a:solidFill>
              </a:rPr>
              <a:t>enantioenriched</a:t>
            </a:r>
            <a:r>
              <a:rPr lang="fr-FR" sz="40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fr-FR" sz="4000" dirty="0" err="1">
                <a:solidFill>
                  <a:schemeClr val="tx2">
                    <a:lumMod val="50000"/>
                  </a:schemeClr>
                </a:solidFill>
              </a:rPr>
              <a:t>heterocycles</a:t>
            </a:r>
            <a:endParaRPr lang="fr-FR" sz="3800" dirty="0">
              <a:solidFill>
                <a:schemeClr val="tx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89550" y="4288987"/>
            <a:ext cx="117824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u="sng" dirty="0" err="1">
                <a:solidFill>
                  <a:schemeClr val="accent1">
                    <a:lumMod val="50000"/>
                  </a:schemeClr>
                </a:solidFill>
              </a:rPr>
              <a:t>Supervisor</a:t>
            </a:r>
            <a:r>
              <a:rPr lang="fr-FR" u="sng" dirty="0">
                <a:solidFill>
                  <a:schemeClr val="accent1">
                    <a:lumMod val="50000"/>
                  </a:schemeClr>
                </a:solidFill>
              </a:rPr>
              <a:t>:</a:t>
            </a:r>
            <a:r>
              <a:rPr lang="fr-FR" dirty="0">
                <a:solidFill>
                  <a:schemeClr val="accent1">
                    <a:lumMod val="50000"/>
                  </a:schemeClr>
                </a:solidFill>
              </a:rPr>
              <a:t> Pr Xavier Moreau, Dr Clément Ghiazza</a:t>
            </a:r>
          </a:p>
          <a:p>
            <a:r>
              <a:rPr lang="fr-FR" u="sng" dirty="0" err="1">
                <a:solidFill>
                  <a:schemeClr val="accent1">
                    <a:lumMod val="50000"/>
                  </a:schemeClr>
                </a:solidFill>
              </a:rPr>
              <a:t>Laboratory</a:t>
            </a:r>
            <a:r>
              <a:rPr lang="fr-FR" u="sng" dirty="0">
                <a:solidFill>
                  <a:schemeClr val="accent1">
                    <a:lumMod val="50000"/>
                  </a:schemeClr>
                </a:solidFill>
              </a:rPr>
              <a:t>:</a:t>
            </a:r>
            <a:r>
              <a:rPr lang="fr-FR" dirty="0">
                <a:solidFill>
                  <a:schemeClr val="accent1">
                    <a:lumMod val="50000"/>
                  </a:schemeClr>
                </a:solidFill>
              </a:rPr>
              <a:t> Institut Lavoisier de Versailles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63225" y="5385038"/>
            <a:ext cx="102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b="1" dirty="0">
                <a:solidFill>
                  <a:schemeClr val="accent1">
                    <a:lumMod val="50000"/>
                  </a:schemeClr>
                </a:solidFill>
              </a:rPr>
              <a:t>Nicolas AL HAJJ AASSAF</a:t>
            </a:r>
          </a:p>
          <a:p>
            <a:pPr algn="ctr"/>
            <a:r>
              <a:rPr lang="fr-FR" dirty="0">
                <a:solidFill>
                  <a:schemeClr val="accent1">
                    <a:lumMod val="50000"/>
                  </a:schemeClr>
                </a:solidFill>
              </a:rPr>
              <a:t>PHD </a:t>
            </a:r>
            <a:r>
              <a:rPr lang="fr-FR" dirty="0" err="1">
                <a:solidFill>
                  <a:schemeClr val="accent1">
                    <a:lumMod val="50000"/>
                  </a:schemeClr>
                </a:solidFill>
              </a:rPr>
              <a:t>student</a:t>
            </a:r>
            <a:r>
              <a:rPr lang="fr-FR" dirty="0">
                <a:solidFill>
                  <a:schemeClr val="accent1">
                    <a:lumMod val="50000"/>
                  </a:schemeClr>
                </a:solidFill>
              </a:rPr>
              <a:t> in </a:t>
            </a:r>
            <a:r>
              <a:rPr lang="fr-FR" dirty="0" err="1">
                <a:solidFill>
                  <a:schemeClr val="accent1">
                    <a:lumMod val="50000"/>
                  </a:schemeClr>
                </a:solidFill>
              </a:rPr>
              <a:t>organic</a:t>
            </a:r>
            <a:r>
              <a:rPr lang="fr-FR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r-FR" dirty="0" err="1">
                <a:solidFill>
                  <a:schemeClr val="accent1">
                    <a:lumMod val="50000"/>
                  </a:schemeClr>
                </a:solidFill>
              </a:rPr>
              <a:t>chemistry</a:t>
            </a:r>
            <a:endParaRPr lang="fr-FR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fr-FR" dirty="0">
                <a:solidFill>
                  <a:schemeClr val="accent1">
                    <a:lumMod val="50000"/>
                  </a:schemeClr>
                </a:solidFill>
              </a:rPr>
              <a:t>Paris-Saclay </a:t>
            </a:r>
            <a:r>
              <a:rPr lang="fr-FR" dirty="0" err="1">
                <a:solidFill>
                  <a:schemeClr val="accent1">
                    <a:lumMod val="50000"/>
                  </a:schemeClr>
                </a:solidFill>
              </a:rPr>
              <a:t>university</a:t>
            </a:r>
            <a:endParaRPr lang="fr-FR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30" name="Groupe 29"/>
          <p:cNvGrpSpPr/>
          <p:nvPr/>
        </p:nvGrpSpPr>
        <p:grpSpPr>
          <a:xfrm>
            <a:off x="6944598" y="104504"/>
            <a:ext cx="5134068" cy="864000"/>
            <a:chOff x="6853157" y="176072"/>
            <a:chExt cx="5134068" cy="864000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1A080EAE-3726-4BEF-A519-B3BA3F56EE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3157" y="176072"/>
              <a:ext cx="904781" cy="864000"/>
            </a:xfrm>
            <a:prstGeom prst="rect">
              <a:avLst/>
            </a:prstGeom>
          </p:spPr>
        </p:pic>
        <p:pic>
          <p:nvPicPr>
            <p:cNvPr id="24" name="Image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98259" y="338072"/>
              <a:ext cx="1588966" cy="540000"/>
            </a:xfrm>
            <a:prstGeom prst="rect">
              <a:avLst/>
            </a:prstGeom>
          </p:spPr>
        </p:pic>
        <p:pic>
          <p:nvPicPr>
            <p:cNvPr id="25" name="Image 24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CFEFF"/>
                </a:clrFrom>
                <a:clrTo>
                  <a:srgbClr val="FCFE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07228" y="176072"/>
              <a:ext cx="837474" cy="864000"/>
            </a:xfrm>
            <a:prstGeom prst="rect">
              <a:avLst/>
            </a:prstGeom>
          </p:spPr>
        </p:pic>
      </p:grpSp>
      <p:pic>
        <p:nvPicPr>
          <p:cNvPr id="2" name="Image 1">
            <a:extLst>
              <a:ext uri="{FF2B5EF4-FFF2-40B4-BE49-F238E27FC236}">
                <a16:creationId xmlns:a16="http://schemas.microsoft.com/office/drawing/2014/main" id="{48977C7D-8200-D3C7-1E31-13B850D7EA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32428" y="168198"/>
            <a:ext cx="1260987" cy="800306"/>
          </a:xfrm>
          <a:prstGeom prst="rect">
            <a:avLst/>
          </a:prstGeom>
        </p:spPr>
      </p:pic>
      <p:sp>
        <p:nvSpPr>
          <p:cNvPr id="15" name="Ellipse 3"/>
          <p:cNvSpPr/>
          <p:nvPr/>
        </p:nvSpPr>
        <p:spPr>
          <a:xfrm>
            <a:off x="11576896" y="6330419"/>
            <a:ext cx="432000" cy="4320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9197456" y="6356350"/>
            <a:ext cx="2743200" cy="365125"/>
          </a:xfrm>
        </p:spPr>
        <p:txBody>
          <a:bodyPr/>
          <a:lstStyle/>
          <a:p>
            <a:fld id="{50A2916C-D7D0-4317-8197-BF8A615943B1}" type="slidenum">
              <a:rPr lang="fr-FR" sz="1600" smtClean="0">
                <a:solidFill>
                  <a:schemeClr val="tx2">
                    <a:lumMod val="50000"/>
                  </a:schemeClr>
                </a:solidFill>
              </a:rPr>
              <a:t>12</a:t>
            </a:fld>
            <a:endParaRPr lang="fr-FR" sz="16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3058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>
          <a:xfrm>
            <a:off x="11576896" y="6330419"/>
            <a:ext cx="432000" cy="4320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9197456" y="6356350"/>
            <a:ext cx="2743200" cy="365125"/>
          </a:xfrm>
        </p:spPr>
        <p:txBody>
          <a:bodyPr/>
          <a:lstStyle/>
          <a:p>
            <a:fld id="{50A2916C-D7D0-4317-8197-BF8A615943B1}" type="slidenum">
              <a:rPr lang="fr-FR" sz="1600" smtClean="0">
                <a:solidFill>
                  <a:schemeClr val="tx2">
                    <a:lumMod val="50000"/>
                  </a:schemeClr>
                </a:solidFill>
              </a:rPr>
              <a:t>13</a:t>
            </a:fld>
            <a:endParaRPr lang="fr-FR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0BD1B1-AA22-48F1-B3ED-579CD28460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782" r="52444" b="42900"/>
          <a:stretch/>
        </p:blipFill>
        <p:spPr>
          <a:xfrm>
            <a:off x="20" y="0"/>
            <a:ext cx="12191980" cy="1119117"/>
          </a:xfrm>
          <a:prstGeom prst="rect">
            <a:avLst/>
          </a:prstGeom>
        </p:spPr>
      </p:pic>
      <p:sp>
        <p:nvSpPr>
          <p:cNvPr id="7" name="Organigramme : Processus 6"/>
          <p:cNvSpPr/>
          <p:nvPr/>
        </p:nvSpPr>
        <p:spPr>
          <a:xfrm>
            <a:off x="20" y="0"/>
            <a:ext cx="12191980" cy="1119117"/>
          </a:xfrm>
          <a:prstGeom prst="flowChartProcess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Academic</a:t>
            </a:r>
            <a:r>
              <a:rPr lang="fr-FR" sz="36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background</a:t>
            </a:r>
          </a:p>
        </p:txBody>
      </p:sp>
      <p:sp>
        <p:nvSpPr>
          <p:cNvPr id="8" name="Organigramme : Processus 7"/>
          <p:cNvSpPr/>
          <p:nvPr/>
        </p:nvSpPr>
        <p:spPr>
          <a:xfrm>
            <a:off x="0" y="0"/>
            <a:ext cx="12192000" cy="111911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3532" y="1987780"/>
            <a:ext cx="7536924" cy="4733695"/>
          </a:xfrm>
          <a:prstGeom prst="rect">
            <a:avLst/>
          </a:prstGeom>
        </p:spPr>
      </p:pic>
      <p:sp>
        <p:nvSpPr>
          <p:cNvPr id="9" name="Organigramme : Connecteur 8"/>
          <p:cNvSpPr/>
          <p:nvPr/>
        </p:nvSpPr>
        <p:spPr>
          <a:xfrm>
            <a:off x="2679013" y="5445289"/>
            <a:ext cx="324000" cy="324000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rganigramme : Connecteur 10"/>
          <p:cNvSpPr/>
          <p:nvPr/>
        </p:nvSpPr>
        <p:spPr>
          <a:xfrm>
            <a:off x="3286122" y="4563364"/>
            <a:ext cx="324000" cy="324000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Organigramme : Connecteur 11"/>
          <p:cNvSpPr/>
          <p:nvPr/>
        </p:nvSpPr>
        <p:spPr>
          <a:xfrm>
            <a:off x="4343736" y="3918937"/>
            <a:ext cx="324000" cy="324000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3003013" y="5734238"/>
            <a:ext cx="1177934" cy="622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b="1" dirty="0">
                <a:solidFill>
                  <a:schemeClr val="accent1">
                    <a:lumMod val="50000"/>
                  </a:schemeClr>
                </a:solidFill>
              </a:rPr>
              <a:t>2016-2017</a:t>
            </a:r>
          </a:p>
          <a:p>
            <a:r>
              <a:rPr lang="fr-FR" sz="1600" dirty="0">
                <a:solidFill>
                  <a:schemeClr val="accent1">
                    <a:lumMod val="50000"/>
                  </a:schemeClr>
                </a:solidFill>
              </a:rPr>
              <a:t>Life science</a:t>
            </a:r>
            <a:r>
              <a:rPr lang="fr-FR" sz="16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fr-FR" sz="1600" i="1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686452" y="2686701"/>
            <a:ext cx="2766719" cy="10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FR" sz="1600" b="1" dirty="0">
                <a:solidFill>
                  <a:schemeClr val="accent1">
                    <a:lumMod val="50000"/>
                  </a:schemeClr>
                </a:solidFill>
              </a:rPr>
              <a:t>2020-2021</a:t>
            </a:r>
          </a:p>
          <a:p>
            <a:pPr algn="r"/>
            <a:r>
              <a:rPr lang="fr-FR" sz="1600" dirty="0">
                <a:solidFill>
                  <a:schemeClr val="accent1">
                    <a:lumMod val="50000"/>
                  </a:schemeClr>
                </a:solidFill>
              </a:rPr>
              <a:t>M1 </a:t>
            </a:r>
            <a:r>
              <a:rPr lang="fr-FR" sz="1600" dirty="0" err="1">
                <a:solidFill>
                  <a:schemeClr val="accent1">
                    <a:lumMod val="50000"/>
                  </a:schemeClr>
                </a:solidFill>
              </a:rPr>
              <a:t>Chemistry</a:t>
            </a:r>
            <a:endParaRPr lang="fr-FR" sz="1600" dirty="0">
              <a:solidFill>
                <a:schemeClr val="accent1">
                  <a:lumMod val="50000"/>
                </a:schemeClr>
              </a:solidFill>
            </a:endParaRPr>
          </a:p>
          <a:p>
            <a:pPr algn="r"/>
            <a:r>
              <a:rPr lang="fr-FR" sz="1600" dirty="0" err="1">
                <a:solidFill>
                  <a:schemeClr val="accent1">
                    <a:lumMod val="50000"/>
                  </a:schemeClr>
                </a:solidFill>
              </a:rPr>
              <a:t>Research</a:t>
            </a:r>
            <a:r>
              <a:rPr lang="fr-FR" sz="16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accent1">
                    <a:lumMod val="50000"/>
                  </a:schemeClr>
                </a:solidFill>
              </a:rPr>
              <a:t>methodologie</a:t>
            </a:r>
            <a:endParaRPr lang="fr-FR" sz="16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fr-FR" sz="1600" i="1" dirty="0">
                <a:solidFill>
                  <a:schemeClr val="accent1">
                    <a:lumMod val="50000"/>
                  </a:schemeClr>
                </a:solidFill>
              </a:rPr>
              <a:t>   </a:t>
            </a:r>
            <a:r>
              <a:rPr lang="fr-FR" sz="1600" i="1" dirty="0" err="1">
                <a:solidFill>
                  <a:schemeClr val="accent1">
                    <a:lumMod val="50000"/>
                  </a:schemeClr>
                </a:solidFill>
              </a:rPr>
              <a:t>Lebanese</a:t>
            </a:r>
            <a:r>
              <a:rPr lang="fr-FR" sz="16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r-FR" sz="1600" i="1" dirty="0" err="1">
                <a:solidFill>
                  <a:schemeClr val="accent1">
                    <a:lumMod val="50000"/>
                  </a:schemeClr>
                </a:solidFill>
              </a:rPr>
              <a:t>university</a:t>
            </a:r>
            <a:r>
              <a:rPr lang="fr-FR" sz="1600" i="1" dirty="0">
                <a:solidFill>
                  <a:schemeClr val="accent1">
                    <a:lumMod val="50000"/>
                  </a:schemeClr>
                </a:solidFill>
              </a:rPr>
              <a:t>- Lebanon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97604" y="3939772"/>
            <a:ext cx="2724155" cy="10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b="1" dirty="0">
                <a:solidFill>
                  <a:schemeClr val="accent1">
                    <a:lumMod val="50000"/>
                  </a:schemeClr>
                </a:solidFill>
              </a:rPr>
              <a:t>2017-2020</a:t>
            </a:r>
          </a:p>
          <a:p>
            <a:r>
              <a:rPr lang="fr-FR" sz="1600" dirty="0" err="1">
                <a:solidFill>
                  <a:schemeClr val="accent1">
                    <a:lumMod val="50000"/>
                  </a:schemeClr>
                </a:solidFill>
              </a:rPr>
              <a:t>Bachelor</a:t>
            </a:r>
            <a:r>
              <a:rPr lang="fr-FR" sz="1600" dirty="0">
                <a:solidFill>
                  <a:schemeClr val="accent1">
                    <a:lumMod val="50000"/>
                  </a:schemeClr>
                </a:solidFill>
              </a:rPr>
              <a:t> in </a:t>
            </a:r>
            <a:r>
              <a:rPr lang="fr-FR" sz="1600" dirty="0" err="1">
                <a:solidFill>
                  <a:schemeClr val="accent1">
                    <a:lumMod val="50000"/>
                  </a:schemeClr>
                </a:solidFill>
              </a:rPr>
              <a:t>physical</a:t>
            </a:r>
            <a:r>
              <a:rPr lang="fr-FR" sz="16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accent1">
                    <a:lumMod val="50000"/>
                  </a:schemeClr>
                </a:solidFill>
              </a:rPr>
              <a:t>chemistry</a:t>
            </a:r>
            <a:r>
              <a:rPr lang="fr-FR" sz="16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r-FR" sz="1600" i="1" dirty="0" err="1">
                <a:solidFill>
                  <a:schemeClr val="accent1">
                    <a:lumMod val="50000"/>
                  </a:schemeClr>
                </a:solidFill>
              </a:rPr>
              <a:t>Lebanese</a:t>
            </a:r>
            <a:r>
              <a:rPr lang="fr-FR" sz="1600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r-FR" sz="1600" i="1" dirty="0" err="1">
                <a:solidFill>
                  <a:schemeClr val="accent1">
                    <a:lumMod val="50000"/>
                  </a:schemeClr>
                </a:solidFill>
              </a:rPr>
              <a:t>university</a:t>
            </a:r>
            <a:r>
              <a:rPr lang="fr-FR" sz="1600" i="1" dirty="0">
                <a:solidFill>
                  <a:schemeClr val="accent1">
                    <a:lumMod val="50000"/>
                  </a:schemeClr>
                </a:solidFill>
              </a:rPr>
              <a:t>- Lebanon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384981" y="1300854"/>
            <a:ext cx="2042323" cy="10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b="1" dirty="0">
                <a:solidFill>
                  <a:schemeClr val="accent1">
                    <a:lumMod val="50000"/>
                  </a:schemeClr>
                </a:solidFill>
              </a:rPr>
              <a:t>2021-2022</a:t>
            </a:r>
          </a:p>
          <a:p>
            <a:r>
              <a:rPr lang="fr-FR" sz="1600" dirty="0">
                <a:solidFill>
                  <a:schemeClr val="accent1">
                    <a:lumMod val="50000"/>
                  </a:schemeClr>
                </a:solidFill>
              </a:rPr>
              <a:t>M1 </a:t>
            </a:r>
            <a:r>
              <a:rPr lang="fr-FR" sz="1600" dirty="0" err="1">
                <a:solidFill>
                  <a:schemeClr val="accent1">
                    <a:lumMod val="50000"/>
                  </a:schemeClr>
                </a:solidFill>
              </a:rPr>
              <a:t>Chemistry</a:t>
            </a:r>
            <a:endParaRPr lang="fr-FR" sz="16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fr-FR" sz="1600" i="1" dirty="0">
                <a:solidFill>
                  <a:schemeClr val="accent1">
                    <a:lumMod val="50000"/>
                  </a:schemeClr>
                </a:solidFill>
              </a:rPr>
              <a:t>Paris-Saclay </a:t>
            </a:r>
            <a:r>
              <a:rPr lang="fr-FR" sz="1600" i="1" dirty="0" err="1">
                <a:solidFill>
                  <a:schemeClr val="accent1">
                    <a:lumMod val="50000"/>
                  </a:schemeClr>
                </a:solidFill>
              </a:rPr>
              <a:t>university</a:t>
            </a:r>
            <a:endParaRPr lang="fr-FR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298920" y="1118277"/>
            <a:ext cx="2072153" cy="10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b="1" dirty="0">
                <a:solidFill>
                  <a:schemeClr val="accent1">
                    <a:lumMod val="50000"/>
                  </a:schemeClr>
                </a:solidFill>
              </a:rPr>
              <a:t>2022-2023</a:t>
            </a:r>
          </a:p>
          <a:p>
            <a:r>
              <a:rPr lang="fr-FR" sz="1600" dirty="0">
                <a:solidFill>
                  <a:schemeClr val="accent1">
                    <a:lumMod val="50000"/>
                  </a:schemeClr>
                </a:solidFill>
              </a:rPr>
              <a:t>M2 </a:t>
            </a:r>
            <a:r>
              <a:rPr lang="fr-FR" sz="1600" dirty="0" err="1">
                <a:solidFill>
                  <a:schemeClr val="accent1">
                    <a:lumMod val="50000"/>
                  </a:schemeClr>
                </a:solidFill>
              </a:rPr>
              <a:t>Organic</a:t>
            </a:r>
            <a:r>
              <a:rPr lang="fr-FR" sz="16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accent1">
                    <a:lumMod val="50000"/>
                  </a:schemeClr>
                </a:solidFill>
              </a:rPr>
              <a:t>chemistry</a:t>
            </a:r>
            <a:endParaRPr lang="fr-FR" sz="16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fr-FR" sz="1600" i="1" dirty="0">
                <a:solidFill>
                  <a:schemeClr val="accent1">
                    <a:lumMod val="50000"/>
                  </a:schemeClr>
                </a:solidFill>
              </a:rPr>
              <a:t>Paris-Saclay </a:t>
            </a:r>
            <a:r>
              <a:rPr lang="fr-FR" sz="1600" i="1" dirty="0" err="1">
                <a:solidFill>
                  <a:schemeClr val="accent1">
                    <a:lumMod val="50000"/>
                  </a:schemeClr>
                </a:solidFill>
              </a:rPr>
              <a:t>university</a:t>
            </a:r>
            <a:endParaRPr lang="fr-FR" sz="16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23" name="Connecteur droit 22"/>
          <p:cNvCxnSpPr/>
          <p:nvPr/>
        </p:nvCxnSpPr>
        <p:spPr>
          <a:xfrm>
            <a:off x="7333917" y="2115478"/>
            <a:ext cx="1979387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>
          <a:xfrm>
            <a:off x="4384981" y="2308854"/>
            <a:ext cx="2042323" cy="0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Connecteur droit 24"/>
          <p:cNvCxnSpPr>
            <a:endCxn id="16" idx="1"/>
          </p:cNvCxnSpPr>
          <p:nvPr/>
        </p:nvCxnSpPr>
        <p:spPr>
          <a:xfrm>
            <a:off x="5145754" y="2435638"/>
            <a:ext cx="608149" cy="1109838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Connecteur droit 27"/>
          <p:cNvCxnSpPr>
            <a:endCxn id="14" idx="7"/>
          </p:cNvCxnSpPr>
          <p:nvPr/>
        </p:nvCxnSpPr>
        <p:spPr>
          <a:xfrm flipH="1">
            <a:off x="7610468" y="2126277"/>
            <a:ext cx="1096210" cy="1198609"/>
          </a:xfrm>
          <a:prstGeom prst="lin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Organigramme : Connecteur 15"/>
          <p:cNvSpPr/>
          <p:nvPr/>
        </p:nvSpPr>
        <p:spPr>
          <a:xfrm>
            <a:off x="5706454" y="3498027"/>
            <a:ext cx="324000" cy="324000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Organigramme : Connecteur 13"/>
          <p:cNvSpPr/>
          <p:nvPr/>
        </p:nvSpPr>
        <p:spPr>
          <a:xfrm>
            <a:off x="7333917" y="3277437"/>
            <a:ext cx="324000" cy="324000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/>
          <p:cNvSpPr/>
          <p:nvPr/>
        </p:nvSpPr>
        <p:spPr>
          <a:xfrm>
            <a:off x="9889842" y="3133437"/>
            <a:ext cx="1654242" cy="61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 err="1">
                <a:solidFill>
                  <a:srgbClr val="2084CE"/>
                </a:solidFill>
              </a:rPr>
              <a:t>Thesis</a:t>
            </a:r>
            <a:endParaRPr lang="fr-FR" sz="1100" b="1" dirty="0">
              <a:solidFill>
                <a:srgbClr val="2084C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488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9" grpId="0"/>
      <p:bldP spid="20" grpId="0"/>
      <p:bldP spid="21" grpId="0"/>
      <p:bldP spid="22" grpId="0"/>
      <p:bldP spid="16" grpId="0" animBg="1"/>
      <p:bldP spid="14" grpId="0" animBg="1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/>
          <p:cNvSpPr/>
          <p:nvPr/>
        </p:nvSpPr>
        <p:spPr>
          <a:xfrm>
            <a:off x="11576896" y="6330419"/>
            <a:ext cx="432000" cy="4320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9197456" y="6356350"/>
            <a:ext cx="2743200" cy="365125"/>
          </a:xfrm>
        </p:spPr>
        <p:txBody>
          <a:bodyPr/>
          <a:lstStyle/>
          <a:p>
            <a:fld id="{50A2916C-D7D0-4317-8197-BF8A615943B1}" type="slidenum">
              <a:rPr lang="fr-FR" sz="1600" smtClean="0">
                <a:solidFill>
                  <a:schemeClr val="tx2">
                    <a:lumMod val="50000"/>
                  </a:schemeClr>
                </a:solidFill>
              </a:rPr>
              <a:t>14</a:t>
            </a:fld>
            <a:endParaRPr lang="fr-FR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0BD1B1-AA22-48F1-B3ED-579CD28460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0782" r="52444" b="42900"/>
          <a:stretch/>
        </p:blipFill>
        <p:spPr>
          <a:xfrm>
            <a:off x="20" y="0"/>
            <a:ext cx="12191980" cy="1119117"/>
          </a:xfrm>
          <a:prstGeom prst="rect">
            <a:avLst/>
          </a:prstGeom>
        </p:spPr>
      </p:pic>
      <p:sp>
        <p:nvSpPr>
          <p:cNvPr id="7" name="Organigramme : Processus 6"/>
          <p:cNvSpPr/>
          <p:nvPr/>
        </p:nvSpPr>
        <p:spPr>
          <a:xfrm>
            <a:off x="20" y="0"/>
            <a:ext cx="12191980" cy="1119117"/>
          </a:xfrm>
          <a:prstGeom prst="flowChartProcess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Research</a:t>
            </a:r>
            <a:r>
              <a:rPr lang="fr-FR" sz="36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fr-FR" sz="36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experiences</a:t>
            </a:r>
            <a:endParaRPr lang="fr-FR" sz="36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Organigramme : Processus 7"/>
          <p:cNvSpPr/>
          <p:nvPr/>
        </p:nvSpPr>
        <p:spPr>
          <a:xfrm>
            <a:off x="0" y="0"/>
            <a:ext cx="12192000" cy="111911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95025" y="1498003"/>
            <a:ext cx="7536924" cy="4845382"/>
          </a:xfrm>
          <a:prstGeom prst="rect">
            <a:avLst/>
          </a:prstGeom>
        </p:spPr>
      </p:pic>
      <p:sp>
        <p:nvSpPr>
          <p:cNvPr id="9" name="Organigramme : Connecteur 8"/>
          <p:cNvSpPr/>
          <p:nvPr/>
        </p:nvSpPr>
        <p:spPr>
          <a:xfrm>
            <a:off x="3476382" y="4072470"/>
            <a:ext cx="324000" cy="324000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Organigramme : Connecteur 12"/>
          <p:cNvSpPr/>
          <p:nvPr/>
        </p:nvSpPr>
        <p:spPr>
          <a:xfrm>
            <a:off x="5503762" y="3026099"/>
            <a:ext cx="324000" cy="324000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313651" y="3255319"/>
            <a:ext cx="2916000" cy="12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accent1">
                    <a:lumMod val="50000"/>
                  </a:schemeClr>
                </a:solidFill>
              </a:rPr>
              <a:t>2022 </a:t>
            </a:r>
          </a:p>
          <a:p>
            <a:pPr algn="ctr"/>
            <a:r>
              <a:rPr lang="fr-FR" sz="1600" b="1" dirty="0" err="1">
                <a:solidFill>
                  <a:schemeClr val="accent1">
                    <a:lumMod val="50000"/>
                  </a:schemeClr>
                </a:solidFill>
              </a:rPr>
              <a:t>Internship</a:t>
            </a:r>
            <a:r>
              <a:rPr lang="fr-FR" sz="1600" b="1" dirty="0">
                <a:solidFill>
                  <a:schemeClr val="accent1">
                    <a:lumMod val="50000"/>
                  </a:schemeClr>
                </a:solidFill>
              </a:rPr>
              <a:t> M1 (2 </a:t>
            </a:r>
            <a:r>
              <a:rPr lang="fr-FR" sz="1600" b="1" dirty="0" err="1">
                <a:solidFill>
                  <a:schemeClr val="accent1">
                    <a:lumMod val="50000"/>
                  </a:schemeClr>
                </a:solidFill>
              </a:rPr>
              <a:t>months</a:t>
            </a:r>
            <a:r>
              <a:rPr lang="fr-FR" sz="1600" b="1" dirty="0">
                <a:solidFill>
                  <a:schemeClr val="accent1">
                    <a:lumMod val="50000"/>
                  </a:schemeClr>
                </a:solidFill>
              </a:rPr>
              <a:t>) </a:t>
            </a:r>
          </a:p>
          <a:p>
            <a:pPr algn="ctr"/>
            <a:r>
              <a:rPr lang="fr-FR" sz="1600" b="1" dirty="0">
                <a:solidFill>
                  <a:schemeClr val="accent1">
                    <a:lumMod val="50000"/>
                  </a:schemeClr>
                </a:solidFill>
              </a:rPr>
              <a:t>ILV-UVSQ</a:t>
            </a:r>
          </a:p>
          <a:p>
            <a:pPr algn="ctr"/>
            <a:r>
              <a:rPr lang="fr-FR" sz="1600" i="1" u="sng" dirty="0" err="1">
                <a:solidFill>
                  <a:schemeClr val="accent1">
                    <a:lumMod val="50000"/>
                  </a:schemeClr>
                </a:solidFill>
              </a:rPr>
              <a:t>Supervisor</a:t>
            </a:r>
            <a:r>
              <a:rPr lang="fr-FR" sz="1600" i="1" u="sng" dirty="0">
                <a:solidFill>
                  <a:schemeClr val="accent1">
                    <a:lumMod val="50000"/>
                  </a:schemeClr>
                </a:solidFill>
              </a:rPr>
              <a:t>:</a:t>
            </a:r>
            <a:r>
              <a:rPr lang="fr-FR" sz="1600" i="1" dirty="0">
                <a:solidFill>
                  <a:schemeClr val="accent1">
                    <a:lumMod val="50000"/>
                  </a:schemeClr>
                </a:solidFill>
              </a:rPr>
              <a:t> Pr Régis </a:t>
            </a:r>
            <a:r>
              <a:rPr lang="fr-FR" sz="1600" i="1" dirty="0" err="1">
                <a:solidFill>
                  <a:schemeClr val="accent1">
                    <a:lumMod val="50000"/>
                  </a:schemeClr>
                </a:solidFill>
              </a:rPr>
              <a:t>Goumont</a:t>
            </a:r>
            <a:endParaRPr lang="fr-FR" sz="1600" i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fr-FR" sz="1600" i="1" dirty="0">
                <a:solidFill>
                  <a:schemeClr val="accent1">
                    <a:lumMod val="50000"/>
                  </a:schemeClr>
                </a:solidFill>
              </a:rPr>
              <a:t>Mr. Vincent Carpentier</a:t>
            </a:r>
            <a:endParaRPr lang="fr-FR" sz="1600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fr-FR" sz="16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fr-FR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904852" y="3810069"/>
            <a:ext cx="3204000" cy="10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accent1">
                    <a:lumMod val="50000"/>
                  </a:schemeClr>
                </a:solidFill>
              </a:rPr>
              <a:t>2023</a:t>
            </a:r>
          </a:p>
          <a:p>
            <a:pPr algn="ctr"/>
            <a:r>
              <a:rPr lang="fr-FR" sz="1600" b="1" dirty="0" err="1">
                <a:solidFill>
                  <a:schemeClr val="accent1">
                    <a:lumMod val="50000"/>
                  </a:schemeClr>
                </a:solidFill>
              </a:rPr>
              <a:t>Internship</a:t>
            </a:r>
            <a:r>
              <a:rPr lang="fr-FR" sz="1600" b="1" dirty="0">
                <a:solidFill>
                  <a:schemeClr val="accent1">
                    <a:lumMod val="50000"/>
                  </a:schemeClr>
                </a:solidFill>
              </a:rPr>
              <a:t> M2 (6 </a:t>
            </a:r>
            <a:r>
              <a:rPr lang="fr-FR" sz="1600" b="1" dirty="0" err="1">
                <a:solidFill>
                  <a:schemeClr val="accent1">
                    <a:lumMod val="50000"/>
                  </a:schemeClr>
                </a:solidFill>
              </a:rPr>
              <a:t>months</a:t>
            </a:r>
            <a:r>
              <a:rPr lang="fr-FR" sz="1600" b="1" dirty="0">
                <a:solidFill>
                  <a:schemeClr val="accent1">
                    <a:lumMod val="50000"/>
                  </a:schemeClr>
                </a:solidFill>
              </a:rPr>
              <a:t>) </a:t>
            </a:r>
          </a:p>
          <a:p>
            <a:pPr algn="ctr"/>
            <a:r>
              <a:rPr lang="fr-FR" sz="1600" b="1" dirty="0">
                <a:solidFill>
                  <a:schemeClr val="accent1">
                    <a:lumMod val="50000"/>
                  </a:schemeClr>
                </a:solidFill>
              </a:rPr>
              <a:t>ILV-UVSQ</a:t>
            </a:r>
          </a:p>
          <a:p>
            <a:pPr algn="ctr"/>
            <a:r>
              <a:rPr lang="fr-FR" sz="1600" i="1" u="sng" dirty="0" err="1">
                <a:solidFill>
                  <a:schemeClr val="accent1">
                    <a:lumMod val="50000"/>
                  </a:schemeClr>
                </a:solidFill>
              </a:rPr>
              <a:t>Supervisor</a:t>
            </a:r>
            <a:r>
              <a:rPr lang="fr-FR" sz="1600" i="1" u="sng" dirty="0">
                <a:solidFill>
                  <a:schemeClr val="accent1">
                    <a:lumMod val="50000"/>
                  </a:schemeClr>
                </a:solidFill>
              </a:rPr>
              <a:t>:</a:t>
            </a:r>
            <a:r>
              <a:rPr lang="fr-FR" sz="1600" i="1" dirty="0">
                <a:solidFill>
                  <a:schemeClr val="accent1">
                    <a:lumMod val="50000"/>
                  </a:schemeClr>
                </a:solidFill>
              </a:rPr>
              <a:t> Pr Xavier Moreau</a:t>
            </a:r>
          </a:p>
          <a:p>
            <a:pPr algn="ctr"/>
            <a:r>
              <a:rPr lang="fr-FR" sz="1600" i="1" dirty="0">
                <a:solidFill>
                  <a:schemeClr val="accent1">
                    <a:lumMod val="50000"/>
                  </a:schemeClr>
                </a:solidFill>
              </a:rPr>
              <a:t>Dr. Clément Ghiazza</a:t>
            </a:r>
            <a:endParaRPr lang="fr-FR" sz="1600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fr-FR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7" name="Imag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6358" y="4818069"/>
            <a:ext cx="1260987" cy="800306"/>
          </a:xfrm>
          <a:prstGeom prst="rect">
            <a:avLst/>
          </a:prstGeom>
        </p:spPr>
      </p:pic>
      <p:pic>
        <p:nvPicPr>
          <p:cNvPr id="19" name="Imag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6931" y="4258179"/>
            <a:ext cx="1260987" cy="80030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0027302" y="2720099"/>
            <a:ext cx="1654242" cy="61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 err="1">
                <a:solidFill>
                  <a:srgbClr val="2084CE"/>
                </a:solidFill>
              </a:rPr>
              <a:t>Thesis</a:t>
            </a:r>
            <a:endParaRPr lang="fr-FR" sz="1100" b="1" dirty="0">
              <a:solidFill>
                <a:srgbClr val="2084C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48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UVSQ | Université Paris-Saclay | Aller à la page d'accueil">
            <a:extLst>
              <a:ext uri="{FF2B5EF4-FFF2-40B4-BE49-F238E27FC236}">
                <a16:creationId xmlns:a16="http://schemas.microsoft.com/office/drawing/2014/main" id="{739C3C71-0ABC-B426-F2F5-6D01054A1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55" y="147160"/>
            <a:ext cx="4243465" cy="1765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m 5">
            <a:extLst>
              <a:ext uri="{FF2B5EF4-FFF2-40B4-BE49-F238E27FC236}">
                <a16:creationId xmlns:a16="http://schemas.microsoft.com/office/drawing/2014/main" id="{6913BBFB-7390-4DAD-FE04-36C0E7DE49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4026" y="147160"/>
            <a:ext cx="669742" cy="1574998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4B1C7D33-F600-1F59-6E59-8AE91D35E7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4" t="23648" r="14923" b="23522"/>
          <a:stretch/>
        </p:blipFill>
        <p:spPr>
          <a:xfrm>
            <a:off x="8883678" y="460182"/>
            <a:ext cx="2106376" cy="1080193"/>
          </a:xfrm>
          <a:prstGeom prst="rect">
            <a:avLst/>
          </a:prstGeom>
        </p:spPr>
      </p:pic>
      <p:sp>
        <p:nvSpPr>
          <p:cNvPr id="5" name="CaixaDeTexto 8">
            <a:extLst>
              <a:ext uri="{FF2B5EF4-FFF2-40B4-BE49-F238E27FC236}">
                <a16:creationId xmlns:a16="http://schemas.microsoft.com/office/drawing/2014/main" id="{210733C6-22F5-C50B-A0C9-8E2E1C464289}"/>
              </a:ext>
            </a:extLst>
          </p:cNvPr>
          <p:cNvSpPr txBox="1"/>
          <p:nvPr/>
        </p:nvSpPr>
        <p:spPr>
          <a:xfrm>
            <a:off x="3676034" y="3696905"/>
            <a:ext cx="7867289" cy="224676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just"/>
            <a:r>
              <a:rPr lang="pt-BR" sz="2000" b="1" dirty="0" err="1">
                <a:solidFill>
                  <a:srgbClr val="C00000"/>
                </a:solidFill>
              </a:rPr>
              <a:t>Visiting</a:t>
            </a:r>
            <a:r>
              <a:rPr lang="pt-BR" sz="2000" b="1" dirty="0">
                <a:solidFill>
                  <a:srgbClr val="C00000"/>
                </a:solidFill>
              </a:rPr>
              <a:t> professor: </a:t>
            </a:r>
            <a:r>
              <a:rPr lang="pt-BR" sz="2000" dirty="0"/>
              <a:t>Profa. Dra. Liliane </a:t>
            </a:r>
            <a:r>
              <a:rPr lang="pt-BR" sz="2000" dirty="0" err="1"/>
              <a:t>Catone</a:t>
            </a:r>
            <a:r>
              <a:rPr lang="pt-BR" sz="2000" dirty="0"/>
              <a:t> Soares (</a:t>
            </a:r>
            <a:r>
              <a:rPr lang="pt-BR" sz="2000" dirty="0" err="1"/>
              <a:t>Group</a:t>
            </a:r>
            <a:r>
              <a:rPr lang="pt-BR" sz="2000" dirty="0"/>
              <a:t> </a:t>
            </a:r>
            <a:r>
              <a:rPr lang="pt-BR" sz="2000" dirty="0" err="1"/>
              <a:t>of</a:t>
            </a:r>
            <a:r>
              <a:rPr lang="pt-BR" sz="2000" dirty="0"/>
              <a:t> </a:t>
            </a:r>
            <a:r>
              <a:rPr lang="pt-BR" sz="2000" dirty="0" err="1"/>
              <a:t>Physical</a:t>
            </a:r>
            <a:r>
              <a:rPr lang="pt-BR" sz="2000" dirty="0"/>
              <a:t> </a:t>
            </a:r>
            <a:r>
              <a:rPr lang="pt-BR" sz="2000" dirty="0" err="1"/>
              <a:t>Organic</a:t>
            </a:r>
            <a:r>
              <a:rPr lang="pt-BR" sz="2000" dirty="0"/>
              <a:t> </a:t>
            </a:r>
            <a:r>
              <a:rPr lang="pt-BR" sz="2000" dirty="0" err="1"/>
              <a:t>Chemistry</a:t>
            </a:r>
            <a:r>
              <a:rPr lang="pt-BR" sz="2000" dirty="0"/>
              <a:t> (GFQO), </a:t>
            </a:r>
            <a:r>
              <a:rPr lang="pt-BR" sz="2000" dirty="0" err="1"/>
              <a:t>Chemistry</a:t>
            </a:r>
            <a:r>
              <a:rPr lang="pt-BR" sz="2000" dirty="0"/>
              <a:t> </a:t>
            </a:r>
            <a:r>
              <a:rPr lang="pt-BR" sz="2000" dirty="0" err="1"/>
              <a:t>Department</a:t>
            </a:r>
            <a:r>
              <a:rPr lang="pt-BR" sz="2000" dirty="0"/>
              <a:t> </a:t>
            </a:r>
            <a:r>
              <a:rPr lang="pt-BR" sz="2000" dirty="0" err="1"/>
              <a:t>of</a:t>
            </a:r>
            <a:r>
              <a:rPr lang="pt-BR" sz="2000" dirty="0"/>
              <a:t> Federal </a:t>
            </a:r>
            <a:r>
              <a:rPr lang="pt-BR" sz="2000" dirty="0" err="1"/>
              <a:t>University</a:t>
            </a:r>
            <a:r>
              <a:rPr lang="pt-BR" sz="2000" dirty="0"/>
              <a:t> </a:t>
            </a:r>
            <a:r>
              <a:rPr lang="pt-BR" sz="2000" dirty="0" err="1"/>
              <a:t>of</a:t>
            </a:r>
            <a:r>
              <a:rPr lang="pt-BR" sz="2000" dirty="0"/>
              <a:t> Ouro Preto (UFOP), </a:t>
            </a:r>
            <a:r>
              <a:rPr lang="pt-BR" sz="2000" dirty="0" err="1"/>
              <a:t>Brazil</a:t>
            </a:r>
            <a:r>
              <a:rPr lang="pt-BR" sz="2000" dirty="0"/>
              <a:t>.</a:t>
            </a:r>
          </a:p>
          <a:p>
            <a:pPr algn="just"/>
            <a:r>
              <a:rPr lang="pt-BR" sz="2000" b="1" dirty="0">
                <a:solidFill>
                  <a:srgbClr val="C00000"/>
                </a:solidFill>
              </a:rPr>
              <a:t>Supervisor: </a:t>
            </a:r>
            <a:r>
              <a:rPr lang="pt-BR" sz="2000" dirty="0"/>
              <a:t>Prof. Dr. </a:t>
            </a:r>
            <a:r>
              <a:rPr lang="pt-BR" sz="2000" dirty="0" err="1"/>
              <a:t>Damien</a:t>
            </a:r>
            <a:r>
              <a:rPr lang="pt-BR" sz="2000" dirty="0"/>
              <a:t> </a:t>
            </a:r>
            <a:r>
              <a:rPr lang="pt-BR" sz="2000" dirty="0" err="1"/>
              <a:t>Prim</a:t>
            </a:r>
            <a:r>
              <a:rPr lang="pt-BR" sz="2000" dirty="0"/>
              <a:t>, SORG, ILV, UVSQ.</a:t>
            </a:r>
          </a:p>
          <a:p>
            <a:pPr algn="just"/>
            <a:r>
              <a:rPr lang="pt-BR" sz="2000" b="1" dirty="0" err="1">
                <a:solidFill>
                  <a:srgbClr val="C00000"/>
                </a:solidFill>
              </a:rPr>
              <a:t>Arrival</a:t>
            </a:r>
            <a:r>
              <a:rPr lang="pt-BR" sz="2000" b="1" dirty="0">
                <a:solidFill>
                  <a:srgbClr val="C00000"/>
                </a:solidFill>
              </a:rPr>
              <a:t>: </a:t>
            </a:r>
            <a:r>
              <a:rPr lang="pt-BR" sz="2000" dirty="0" err="1"/>
              <a:t>November</a:t>
            </a:r>
            <a:r>
              <a:rPr lang="pt-BR" sz="2000" dirty="0"/>
              <a:t>, 2023.</a:t>
            </a:r>
          </a:p>
          <a:p>
            <a:pPr algn="just"/>
            <a:r>
              <a:rPr lang="pt-BR" sz="2000" b="1" dirty="0" err="1">
                <a:solidFill>
                  <a:srgbClr val="C00000"/>
                </a:solidFill>
              </a:rPr>
              <a:t>Departure</a:t>
            </a:r>
            <a:r>
              <a:rPr lang="pt-BR" sz="2000" b="1" dirty="0">
                <a:solidFill>
                  <a:srgbClr val="C00000"/>
                </a:solidFill>
              </a:rPr>
              <a:t>: </a:t>
            </a:r>
            <a:r>
              <a:rPr lang="pt-BR" sz="2000" dirty="0"/>
              <a:t>August, 2024.</a:t>
            </a:r>
          </a:p>
          <a:p>
            <a:pPr algn="just"/>
            <a:r>
              <a:rPr lang="pt-BR" sz="2000" b="1" dirty="0">
                <a:solidFill>
                  <a:srgbClr val="C00000"/>
                </a:solidFill>
              </a:rPr>
              <a:t>Financial </a:t>
            </a:r>
            <a:r>
              <a:rPr lang="en-GB" sz="2000" b="1" dirty="0">
                <a:solidFill>
                  <a:srgbClr val="C00000"/>
                </a:solidFill>
              </a:rPr>
              <a:t>Support: </a:t>
            </a:r>
            <a:r>
              <a:rPr lang="en-GB" sz="2000" dirty="0"/>
              <a:t>CAPES/COFECUB</a:t>
            </a:r>
          </a:p>
        </p:txBody>
      </p:sp>
      <p:sp>
        <p:nvSpPr>
          <p:cNvPr id="6" name="Retângulo 1">
            <a:extLst>
              <a:ext uri="{FF2B5EF4-FFF2-40B4-BE49-F238E27FC236}">
                <a16:creationId xmlns:a16="http://schemas.microsoft.com/office/drawing/2014/main" id="{AF01E10F-EE1E-3C29-251B-FD1B45AE3097}"/>
              </a:ext>
            </a:extLst>
          </p:cNvPr>
          <p:cNvSpPr/>
          <p:nvPr/>
        </p:nvSpPr>
        <p:spPr>
          <a:xfrm>
            <a:off x="1894048" y="2233843"/>
            <a:ext cx="8787443" cy="954107"/>
          </a:xfrm>
          <a:prstGeom prst="rect">
            <a:avLst/>
          </a:prstGeom>
          <a:solidFill>
            <a:srgbClr val="76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New catalysts from different biomasses for the synthesis of </a:t>
            </a:r>
            <a:r>
              <a:rPr lang="en-US" sz="2800" b="1" dirty="0" err="1">
                <a:solidFill>
                  <a:schemeClr val="bg1"/>
                </a:solidFill>
              </a:rPr>
              <a:t>coumarins</a:t>
            </a:r>
            <a:r>
              <a:rPr lang="en-US" sz="2800" b="1" dirty="0">
                <a:solidFill>
                  <a:schemeClr val="bg1"/>
                </a:solidFill>
              </a:rPr>
              <a:t> and selective oxidation of glycerol</a:t>
            </a:r>
            <a:endParaRPr lang="pt-BR" sz="2800" b="1" dirty="0">
              <a:solidFill>
                <a:schemeClr val="bg1"/>
              </a:solidFill>
            </a:endParaRPr>
          </a:p>
        </p:txBody>
      </p:sp>
      <p:pic>
        <p:nvPicPr>
          <p:cNvPr id="7" name="Imagem 2">
            <a:extLst>
              <a:ext uri="{FF2B5EF4-FFF2-40B4-BE49-F238E27FC236}">
                <a16:creationId xmlns:a16="http://schemas.microsoft.com/office/drawing/2014/main" id="{D00759E6-F7A2-F2DB-41C1-064C782671B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0314" r="-2214" b="15346"/>
          <a:stretch/>
        </p:blipFill>
        <p:spPr>
          <a:xfrm>
            <a:off x="492806" y="3525622"/>
            <a:ext cx="2802485" cy="2754408"/>
          </a:xfrm>
          <a:prstGeom prst="rect">
            <a:avLst/>
          </a:prstGeom>
        </p:spPr>
      </p:pic>
      <p:pic>
        <p:nvPicPr>
          <p:cNvPr id="8" name="Imagem 4">
            <a:extLst>
              <a:ext uri="{FF2B5EF4-FFF2-40B4-BE49-F238E27FC236}">
                <a16:creationId xmlns:a16="http://schemas.microsoft.com/office/drawing/2014/main" id="{29738AE7-206E-05E1-2CE8-336BDE2FB7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1595" y="88204"/>
            <a:ext cx="2978369" cy="189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9386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5">
            <a:extLst>
              <a:ext uri="{FF2B5EF4-FFF2-40B4-BE49-F238E27FC236}">
                <a16:creationId xmlns:a16="http://schemas.microsoft.com/office/drawing/2014/main" id="{69ABCDA7-9504-CC91-2525-01FB84AF3479}"/>
              </a:ext>
            </a:extLst>
          </p:cNvPr>
          <p:cNvSpPr/>
          <p:nvPr/>
        </p:nvSpPr>
        <p:spPr>
          <a:xfrm>
            <a:off x="4005529" y="1849304"/>
            <a:ext cx="787304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</a:rPr>
              <a:t>Current employer</a:t>
            </a:r>
          </a:p>
          <a:p>
            <a:r>
              <a:rPr lang="en-US" sz="1600" dirty="0" err="1"/>
              <a:t>Universidade</a:t>
            </a:r>
            <a:r>
              <a:rPr lang="en-US" sz="1600" dirty="0"/>
              <a:t> Federal de </a:t>
            </a:r>
            <a:r>
              <a:rPr lang="en-US" sz="1600" dirty="0" err="1"/>
              <a:t>Ouro</a:t>
            </a:r>
            <a:r>
              <a:rPr lang="en-US" sz="1600" dirty="0"/>
              <a:t> </a:t>
            </a:r>
            <a:r>
              <a:rPr lang="en-US" sz="1600" dirty="0" err="1"/>
              <a:t>Preto</a:t>
            </a:r>
            <a:r>
              <a:rPr lang="en-US" sz="1600" dirty="0"/>
              <a:t>, UFOP, </a:t>
            </a:r>
            <a:r>
              <a:rPr lang="en-US" sz="1600" dirty="0" err="1"/>
              <a:t>Brasil</a:t>
            </a:r>
            <a:r>
              <a:rPr lang="en-US" sz="1600" dirty="0"/>
              <a:t>.</a:t>
            </a:r>
          </a:p>
          <a:p>
            <a:r>
              <a:rPr lang="en-US" sz="1600" dirty="0">
                <a:solidFill>
                  <a:srgbClr val="C00000"/>
                </a:solidFill>
              </a:rPr>
              <a:t>Contract: </a:t>
            </a:r>
            <a:r>
              <a:rPr lang="en-US" sz="1600" dirty="0"/>
              <a:t>2016 - Present</a:t>
            </a:r>
          </a:p>
          <a:p>
            <a:r>
              <a:rPr lang="en-US" sz="1600" dirty="0">
                <a:solidFill>
                  <a:srgbClr val="C00000"/>
                </a:solidFill>
              </a:rPr>
              <a:t>Type of contract: </a:t>
            </a:r>
            <a:r>
              <a:rPr lang="en-US" sz="1600" dirty="0"/>
              <a:t>Government Employee, 40h, Exclusive Dedication.</a:t>
            </a:r>
          </a:p>
          <a:p>
            <a:endParaRPr lang="en-US" sz="1600" dirty="0"/>
          </a:p>
          <a:p>
            <a:r>
              <a:rPr lang="pt-BR" sz="1600" b="1" dirty="0" err="1">
                <a:solidFill>
                  <a:srgbClr val="C00000"/>
                </a:solidFill>
              </a:rPr>
              <a:t>Activities</a:t>
            </a:r>
            <a:endParaRPr lang="pt-BR" sz="1600" b="1" dirty="0">
              <a:solidFill>
                <a:srgbClr val="C00000"/>
              </a:solidFill>
            </a:endParaRPr>
          </a:p>
          <a:p>
            <a:r>
              <a:rPr lang="pt-BR" sz="1600" dirty="0">
                <a:solidFill>
                  <a:srgbClr val="760000"/>
                </a:solidFill>
              </a:rPr>
              <a:t>1. </a:t>
            </a:r>
            <a:r>
              <a:rPr lang="pt-BR" sz="1600" dirty="0" err="1">
                <a:solidFill>
                  <a:srgbClr val="760000"/>
                </a:solidFill>
              </a:rPr>
              <a:t>Research</a:t>
            </a:r>
            <a:r>
              <a:rPr lang="pt-BR" sz="1600" dirty="0">
                <a:solidFill>
                  <a:srgbClr val="760000"/>
                </a:solidFill>
              </a:rPr>
              <a:t>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Coordinator of</a:t>
            </a:r>
            <a:r>
              <a:rPr lang="pt-BR" sz="1600" dirty="0"/>
              <a:t> </a:t>
            </a:r>
            <a:r>
              <a:rPr lang="pt-BR" sz="1600" dirty="0" err="1"/>
              <a:t>Group</a:t>
            </a:r>
            <a:r>
              <a:rPr lang="pt-BR" sz="1600" dirty="0"/>
              <a:t> </a:t>
            </a:r>
            <a:r>
              <a:rPr lang="pt-BR" sz="1600" dirty="0" err="1"/>
              <a:t>of</a:t>
            </a:r>
            <a:r>
              <a:rPr lang="pt-BR" sz="1600" dirty="0"/>
              <a:t> </a:t>
            </a:r>
            <a:r>
              <a:rPr lang="pt-BR" sz="1600" dirty="0" err="1"/>
              <a:t>Physical</a:t>
            </a:r>
            <a:r>
              <a:rPr lang="pt-BR" sz="1600" dirty="0"/>
              <a:t> </a:t>
            </a:r>
            <a:r>
              <a:rPr lang="pt-BR" sz="1600" dirty="0" err="1"/>
              <a:t>Organic</a:t>
            </a:r>
            <a:r>
              <a:rPr lang="pt-BR" sz="1600" dirty="0"/>
              <a:t> </a:t>
            </a:r>
            <a:r>
              <a:rPr lang="pt-BR" sz="1600" dirty="0" err="1"/>
              <a:t>Chemistry</a:t>
            </a:r>
            <a:r>
              <a:rPr lang="pt-BR" sz="1600" dirty="0"/>
              <a:t> (GFQO).</a:t>
            </a:r>
            <a:endParaRPr lang="en-US" sz="16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Adsorption with an emphasis on the use of biomass to remove contaminants from water and effluents.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Scientific writing and Ethics in scientific publishing. </a:t>
            </a:r>
          </a:p>
          <a:p>
            <a:pPr marL="0" lvl="1"/>
            <a:r>
              <a:rPr lang="pt-BR" sz="1600" dirty="0">
                <a:solidFill>
                  <a:srgbClr val="760000"/>
                </a:solidFill>
              </a:rPr>
              <a:t>2. </a:t>
            </a:r>
            <a:r>
              <a:rPr lang="pt-BR" sz="1600" dirty="0" err="1">
                <a:solidFill>
                  <a:srgbClr val="760000"/>
                </a:solidFill>
              </a:rPr>
              <a:t>Teaching</a:t>
            </a:r>
            <a:r>
              <a:rPr lang="pt-BR" sz="1600" dirty="0">
                <a:solidFill>
                  <a:srgbClr val="760000"/>
                </a:solidFill>
              </a:rPr>
              <a:t> </a:t>
            </a:r>
            <a:r>
              <a:rPr lang="pt-BR" sz="1600" dirty="0" err="1">
                <a:solidFill>
                  <a:srgbClr val="760000"/>
                </a:solidFill>
              </a:rPr>
              <a:t>at</a:t>
            </a:r>
            <a:r>
              <a:rPr lang="pt-BR" sz="1600" dirty="0">
                <a:solidFill>
                  <a:srgbClr val="760000"/>
                </a:solidFill>
              </a:rPr>
              <a:t> </a:t>
            </a:r>
            <a:r>
              <a:rPr lang="pt-BR" sz="1600" dirty="0" err="1">
                <a:solidFill>
                  <a:srgbClr val="760000"/>
                </a:solidFill>
              </a:rPr>
              <a:t>graduation</a:t>
            </a:r>
            <a:r>
              <a:rPr lang="pt-BR" sz="1600" dirty="0">
                <a:solidFill>
                  <a:srgbClr val="760000"/>
                </a:solidFill>
              </a:rPr>
              <a:t> </a:t>
            </a:r>
            <a:r>
              <a:rPr lang="pt-BR" sz="1600" dirty="0" err="1">
                <a:solidFill>
                  <a:srgbClr val="760000"/>
                </a:solidFill>
              </a:rPr>
              <a:t>courses</a:t>
            </a:r>
            <a:r>
              <a:rPr lang="pt-BR" sz="1600" dirty="0">
                <a:solidFill>
                  <a:srgbClr val="760000"/>
                </a:solidFill>
              </a:rPr>
              <a:t>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BR" sz="1600" dirty="0"/>
              <a:t>Courses: </a:t>
            </a:r>
            <a:r>
              <a:rPr lang="pt-BR" sz="1600" dirty="0" err="1"/>
              <a:t>Chemistry</a:t>
            </a:r>
            <a:r>
              <a:rPr lang="pt-BR" sz="1600" dirty="0"/>
              <a:t>, </a:t>
            </a:r>
            <a:r>
              <a:rPr lang="pt-BR" sz="1600" dirty="0" err="1"/>
              <a:t>Pharmacy</a:t>
            </a:r>
            <a:r>
              <a:rPr lang="pt-BR" sz="1600" dirty="0"/>
              <a:t>, </a:t>
            </a:r>
            <a:r>
              <a:rPr lang="pt-BR" sz="1600" dirty="0" err="1"/>
              <a:t>Food</a:t>
            </a:r>
            <a:r>
              <a:rPr lang="pt-BR" sz="1600" dirty="0"/>
              <a:t> Science </a:t>
            </a:r>
            <a:r>
              <a:rPr lang="pt-BR" sz="1600" dirty="0" err="1"/>
              <a:t>and</a:t>
            </a:r>
            <a:r>
              <a:rPr lang="pt-BR" sz="1600" dirty="0"/>
              <a:t> Technology.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BR" sz="1600" dirty="0" err="1"/>
              <a:t>Subjects</a:t>
            </a:r>
            <a:r>
              <a:rPr lang="pt-BR" sz="1600" dirty="0"/>
              <a:t>: </a:t>
            </a:r>
            <a:r>
              <a:rPr lang="pt-BR" sz="1600" dirty="0" err="1"/>
              <a:t>Analitical</a:t>
            </a:r>
            <a:r>
              <a:rPr lang="pt-BR" sz="1600" dirty="0"/>
              <a:t> </a:t>
            </a:r>
            <a:r>
              <a:rPr lang="pt-BR" sz="1600" dirty="0" err="1"/>
              <a:t>Chemistry</a:t>
            </a:r>
            <a:r>
              <a:rPr lang="pt-BR" sz="1600" dirty="0"/>
              <a:t>, General </a:t>
            </a:r>
            <a:r>
              <a:rPr lang="pt-BR" sz="1600" dirty="0" err="1"/>
              <a:t>Chemistry</a:t>
            </a:r>
            <a:r>
              <a:rPr lang="pt-BR" sz="1600" dirty="0"/>
              <a:t>, </a:t>
            </a:r>
            <a:r>
              <a:rPr lang="en-US" sz="1600" dirty="0"/>
              <a:t>Analysis of water, air and soil .</a:t>
            </a:r>
          </a:p>
          <a:p>
            <a:r>
              <a:rPr lang="pt-BR" sz="1600" dirty="0">
                <a:solidFill>
                  <a:srgbClr val="760000"/>
                </a:solidFill>
              </a:rPr>
              <a:t>3. </a:t>
            </a:r>
            <a:r>
              <a:rPr lang="pt-BR" sz="1600" dirty="0" err="1">
                <a:solidFill>
                  <a:srgbClr val="760000"/>
                </a:solidFill>
              </a:rPr>
              <a:t>Teaching</a:t>
            </a:r>
            <a:r>
              <a:rPr lang="pt-BR" sz="1600" dirty="0">
                <a:solidFill>
                  <a:srgbClr val="760000"/>
                </a:solidFill>
              </a:rPr>
              <a:t> </a:t>
            </a:r>
            <a:r>
              <a:rPr lang="pt-BR" sz="1600" dirty="0" err="1">
                <a:solidFill>
                  <a:srgbClr val="760000"/>
                </a:solidFill>
              </a:rPr>
              <a:t>at</a:t>
            </a:r>
            <a:r>
              <a:rPr lang="pt-BR" sz="1600" dirty="0">
                <a:solidFill>
                  <a:srgbClr val="760000"/>
                </a:solidFill>
              </a:rPr>
              <a:t> post </a:t>
            </a:r>
            <a:r>
              <a:rPr lang="pt-BR" sz="1600" dirty="0" err="1">
                <a:solidFill>
                  <a:srgbClr val="760000"/>
                </a:solidFill>
              </a:rPr>
              <a:t>graduation</a:t>
            </a:r>
            <a:r>
              <a:rPr lang="pt-BR" sz="1600" dirty="0">
                <a:solidFill>
                  <a:srgbClr val="760000"/>
                </a:solidFill>
              </a:rPr>
              <a:t>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BR" sz="1600" dirty="0" err="1"/>
              <a:t>Program</a:t>
            </a:r>
            <a:r>
              <a:rPr lang="pt-BR" sz="1600" dirty="0"/>
              <a:t>: PPGQUIM (Programa de Pós-Graduação em Química).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pt-BR" sz="1600" dirty="0" err="1"/>
              <a:t>Subject</a:t>
            </a:r>
            <a:r>
              <a:rPr lang="pt-BR" sz="1600" dirty="0"/>
              <a:t>: </a:t>
            </a:r>
            <a:r>
              <a:rPr lang="pt-BR" sz="1600" dirty="0" err="1"/>
              <a:t>Advanced</a:t>
            </a:r>
            <a:r>
              <a:rPr lang="pt-BR" sz="1600" dirty="0"/>
              <a:t> </a:t>
            </a:r>
            <a:r>
              <a:rPr lang="pt-BR" sz="1600" dirty="0" err="1"/>
              <a:t>Analytical</a:t>
            </a:r>
            <a:r>
              <a:rPr lang="pt-BR" sz="1600" dirty="0"/>
              <a:t> </a:t>
            </a:r>
            <a:r>
              <a:rPr lang="pt-BR" sz="1600" dirty="0" err="1"/>
              <a:t>Chemistry</a:t>
            </a:r>
            <a:r>
              <a:rPr lang="pt-BR" sz="1600" dirty="0"/>
              <a:t>.</a:t>
            </a:r>
          </a:p>
          <a:p>
            <a:r>
              <a:rPr lang="pt-BR" sz="1600" dirty="0">
                <a:solidFill>
                  <a:srgbClr val="760000"/>
                </a:solidFill>
              </a:rPr>
              <a:t>4. </a:t>
            </a:r>
            <a:r>
              <a:rPr lang="pt-BR" sz="1600" dirty="0" err="1">
                <a:solidFill>
                  <a:srgbClr val="760000"/>
                </a:solidFill>
              </a:rPr>
              <a:t>Councils</a:t>
            </a:r>
            <a:r>
              <a:rPr lang="pt-BR" sz="1600" dirty="0">
                <a:solidFill>
                  <a:srgbClr val="760000"/>
                </a:solidFill>
              </a:rPr>
              <a:t>, </a:t>
            </a:r>
            <a:r>
              <a:rPr lang="pt-BR" sz="1600" dirty="0" err="1">
                <a:solidFill>
                  <a:srgbClr val="760000"/>
                </a:solidFill>
              </a:rPr>
              <a:t>Commissions</a:t>
            </a:r>
            <a:r>
              <a:rPr lang="pt-BR" sz="1600" dirty="0">
                <a:solidFill>
                  <a:srgbClr val="760000"/>
                </a:solidFill>
              </a:rPr>
              <a:t> </a:t>
            </a:r>
            <a:r>
              <a:rPr lang="pt-BR" sz="1600" dirty="0" err="1">
                <a:solidFill>
                  <a:srgbClr val="760000"/>
                </a:solidFill>
              </a:rPr>
              <a:t>and</a:t>
            </a:r>
            <a:r>
              <a:rPr lang="pt-BR" sz="1600" dirty="0">
                <a:solidFill>
                  <a:srgbClr val="760000"/>
                </a:solidFill>
              </a:rPr>
              <a:t> Consulting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600" dirty="0" err="1"/>
              <a:t>Chemical</a:t>
            </a:r>
            <a:r>
              <a:rPr lang="pt-BR" sz="1600" dirty="0"/>
              <a:t> </a:t>
            </a:r>
            <a:r>
              <a:rPr lang="pt-BR" sz="1600" dirty="0" err="1"/>
              <a:t>waste</a:t>
            </a:r>
            <a:r>
              <a:rPr lang="pt-BR" sz="1600" dirty="0"/>
              <a:t> management </a:t>
            </a:r>
            <a:r>
              <a:rPr lang="pt-BR" sz="1600" dirty="0" err="1"/>
              <a:t>and</a:t>
            </a:r>
            <a:r>
              <a:rPr lang="pt-BR" sz="1600" dirty="0"/>
              <a:t> </a:t>
            </a:r>
            <a:r>
              <a:rPr lang="pt-BR" sz="1600" dirty="0" err="1"/>
              <a:t>laboratory</a:t>
            </a:r>
            <a:r>
              <a:rPr lang="pt-BR" sz="1600" dirty="0"/>
              <a:t> </a:t>
            </a:r>
            <a:r>
              <a:rPr lang="pt-BR" sz="1600" dirty="0" err="1"/>
              <a:t>safety</a:t>
            </a:r>
            <a:r>
              <a:rPr lang="pt-BR" sz="1600" dirty="0"/>
              <a:t>.</a:t>
            </a:r>
          </a:p>
        </p:txBody>
      </p:sp>
      <p:sp>
        <p:nvSpPr>
          <p:cNvPr id="3" name="Retângulo 6">
            <a:extLst>
              <a:ext uri="{FF2B5EF4-FFF2-40B4-BE49-F238E27FC236}">
                <a16:creationId xmlns:a16="http://schemas.microsoft.com/office/drawing/2014/main" id="{85704FA8-7F35-6F89-A895-7BF06ACBBD4E}"/>
              </a:ext>
            </a:extLst>
          </p:cNvPr>
          <p:cNvSpPr/>
          <p:nvPr/>
        </p:nvSpPr>
        <p:spPr>
          <a:xfrm>
            <a:off x="485952" y="124044"/>
            <a:ext cx="1002102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b="1" dirty="0" err="1">
                <a:solidFill>
                  <a:srgbClr val="C00000"/>
                </a:solidFill>
              </a:rPr>
              <a:t>Formation</a:t>
            </a:r>
            <a:endParaRPr lang="pt-BR" sz="1600" b="1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dirty="0">
                <a:solidFill>
                  <a:srgbClr val="C00000"/>
                </a:solidFill>
              </a:rPr>
              <a:t>2010 - 2015: </a:t>
            </a:r>
            <a:r>
              <a:rPr lang="pt-BR" sz="1600" dirty="0"/>
              <a:t>Ph.D. in Química. Universidade Federal de Minas Gerais (UFMG), Brasil. </a:t>
            </a:r>
            <a:r>
              <a:rPr lang="pt-BR" sz="1600" dirty="0" err="1"/>
              <a:t>Grantee</a:t>
            </a:r>
            <a:r>
              <a:rPr lang="pt-BR" sz="1600" dirty="0"/>
              <a:t> </a:t>
            </a:r>
            <a:r>
              <a:rPr lang="pt-BR" sz="1600" dirty="0" err="1"/>
              <a:t>of</a:t>
            </a:r>
            <a:r>
              <a:rPr lang="pt-BR" sz="1600" dirty="0"/>
              <a:t>: Coordenação de Aperfeiçoamento de Pessoal de Nível Superior (CAPES), Brasil 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dirty="0">
                <a:solidFill>
                  <a:srgbClr val="C00000"/>
                </a:solidFill>
              </a:rPr>
              <a:t>2008 - 2010: </a:t>
            </a:r>
            <a:r>
              <a:rPr lang="pt-BR" sz="1600" dirty="0" err="1"/>
              <a:t>Master´s</a:t>
            </a:r>
            <a:r>
              <a:rPr lang="pt-BR" sz="1600" dirty="0"/>
              <a:t> in Química. UFMG, Brasil. </a:t>
            </a:r>
            <a:r>
              <a:rPr lang="pt-BR" sz="1600" dirty="0" err="1"/>
              <a:t>Grantee</a:t>
            </a:r>
            <a:r>
              <a:rPr lang="pt-BR" sz="1600" dirty="0"/>
              <a:t> </a:t>
            </a:r>
            <a:r>
              <a:rPr lang="pt-BR" sz="1600" dirty="0" err="1"/>
              <a:t>of</a:t>
            </a:r>
            <a:r>
              <a:rPr lang="pt-BR" sz="1600" dirty="0"/>
              <a:t>: CAPES, Brasil 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dirty="0">
                <a:solidFill>
                  <a:srgbClr val="C00000"/>
                </a:solidFill>
              </a:rPr>
              <a:t>2004 - 2007: </a:t>
            </a:r>
            <a:r>
              <a:rPr lang="pt-BR" sz="1600" dirty="0" err="1"/>
              <a:t>Graduation</a:t>
            </a:r>
            <a:r>
              <a:rPr lang="pt-BR" sz="1600" dirty="0"/>
              <a:t> in Química. UFMG, Brasil.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1600" dirty="0">
                <a:solidFill>
                  <a:srgbClr val="C00000"/>
                </a:solidFill>
              </a:rPr>
              <a:t>2000 - 2003: </a:t>
            </a:r>
            <a:r>
              <a:rPr lang="pt-BR" sz="1600" dirty="0"/>
              <a:t>Professional/</a:t>
            </a:r>
            <a:r>
              <a:rPr lang="pt-BR" sz="1600" dirty="0" err="1"/>
              <a:t>Technical</a:t>
            </a:r>
            <a:r>
              <a:rPr lang="pt-BR" sz="1600" dirty="0"/>
              <a:t> </a:t>
            </a:r>
            <a:r>
              <a:rPr lang="pt-BR" sz="1600" dirty="0" err="1"/>
              <a:t>Course</a:t>
            </a:r>
            <a:r>
              <a:rPr lang="pt-BR" sz="1600" dirty="0"/>
              <a:t>. Centro Federal de Educação Tecnológica de Minas Gerais, CEFET/MG, Brasil.</a:t>
            </a:r>
          </a:p>
        </p:txBody>
      </p:sp>
      <p:pic>
        <p:nvPicPr>
          <p:cNvPr id="4" name="Imagem 9">
            <a:extLst>
              <a:ext uri="{FF2B5EF4-FFF2-40B4-BE49-F238E27FC236}">
                <a16:creationId xmlns:a16="http://schemas.microsoft.com/office/drawing/2014/main" id="{6BAAF171-5FD1-74B3-3424-5018A0A6E6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52" y="1964788"/>
            <a:ext cx="3453002" cy="2300562"/>
          </a:xfrm>
          <a:prstGeom prst="rect">
            <a:avLst/>
          </a:prstGeom>
        </p:spPr>
      </p:pic>
      <p:pic>
        <p:nvPicPr>
          <p:cNvPr id="5" name="Imagem 10">
            <a:extLst>
              <a:ext uri="{FF2B5EF4-FFF2-40B4-BE49-F238E27FC236}">
                <a16:creationId xmlns:a16="http://schemas.microsoft.com/office/drawing/2014/main" id="{A857EF16-1900-5F3E-2255-4B8506ED05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1613"/>
          <a:stretch/>
        </p:blipFill>
        <p:spPr>
          <a:xfrm>
            <a:off x="485952" y="4382632"/>
            <a:ext cx="3423238" cy="2106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1985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9C3B6BB-863B-571D-AFB4-A84637F703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52400"/>
            <a:ext cx="11849100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0143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3EEF01FC-3BCD-2B25-D5B8-C4615AA6F3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00025"/>
            <a:ext cx="11830050" cy="645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9790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texte, Police, capture d’écran, logo&#10;&#10;Description générée automatiquement">
            <a:extLst>
              <a:ext uri="{FF2B5EF4-FFF2-40B4-BE49-F238E27FC236}">
                <a16:creationId xmlns:a16="http://schemas.microsoft.com/office/drawing/2014/main" id="{48D4FCF1-7639-A5C4-F2C4-670ED55AB3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464" y="5581775"/>
            <a:ext cx="2959536" cy="1228207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655B6163-3BD5-1743-768B-B8A51FB48C55}"/>
              </a:ext>
            </a:extLst>
          </p:cNvPr>
          <p:cNvSpPr txBox="1"/>
          <p:nvPr/>
        </p:nvSpPr>
        <p:spPr>
          <a:xfrm>
            <a:off x="879398" y="2070821"/>
            <a:ext cx="40078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accent6"/>
                </a:solidFill>
              </a:rPr>
              <a:t>M1 Chemistry – Orsay (2021/2022)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3623A72-FCBE-11CA-2A8C-2AA5E16BA7A8}"/>
              </a:ext>
            </a:extLst>
          </p:cNvPr>
          <p:cNvSpPr txBox="1"/>
          <p:nvPr/>
        </p:nvSpPr>
        <p:spPr>
          <a:xfrm>
            <a:off x="1350871" y="2486744"/>
            <a:ext cx="41163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2 </a:t>
            </a:r>
            <a:r>
              <a:rPr lang="fr-FR" b="1" dirty="0" err="1"/>
              <a:t>months</a:t>
            </a:r>
            <a:r>
              <a:rPr lang="fr-FR" b="1" dirty="0"/>
              <a:t> </a:t>
            </a:r>
            <a:r>
              <a:rPr lang="fr-FR" b="1" dirty="0" err="1"/>
              <a:t>internship</a:t>
            </a:r>
            <a:r>
              <a:rPr lang="fr-FR" b="1" dirty="0"/>
              <a:t> – ICMMO (LCM)</a:t>
            </a:r>
          </a:p>
          <a:p>
            <a:r>
              <a:rPr lang="fr-FR" dirty="0" err="1">
                <a:solidFill>
                  <a:schemeClr val="bg1">
                    <a:lumMod val="50000"/>
                  </a:schemeClr>
                </a:solidFill>
              </a:rPr>
              <a:t>Synthesis</a:t>
            </a:r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 of new </a:t>
            </a:r>
            <a:r>
              <a:rPr lang="fr-FR" dirty="0" err="1">
                <a:solidFill>
                  <a:schemeClr val="bg1">
                    <a:lumMod val="50000"/>
                  </a:schemeClr>
                </a:solidFill>
              </a:rPr>
              <a:t>substrates</a:t>
            </a:r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 for the calcium </a:t>
            </a:r>
            <a:r>
              <a:rPr lang="fr-FR" dirty="0" err="1">
                <a:solidFill>
                  <a:schemeClr val="bg1">
                    <a:lumMod val="50000"/>
                  </a:schemeClr>
                </a:solidFill>
              </a:rPr>
              <a:t>catalyzed</a:t>
            </a:r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dirty="0" err="1">
                <a:solidFill>
                  <a:schemeClr val="bg1">
                    <a:lumMod val="50000"/>
                  </a:schemeClr>
                </a:solidFill>
              </a:rPr>
              <a:t>Aza-Piancatelli</a:t>
            </a:r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dirty="0" err="1">
                <a:solidFill>
                  <a:schemeClr val="bg1">
                    <a:lumMod val="50000"/>
                  </a:schemeClr>
                </a:solidFill>
              </a:rPr>
              <a:t>reaction</a:t>
            </a:r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1DAFB3F-9FD0-B4CB-6107-13A1E165E65B}"/>
              </a:ext>
            </a:extLst>
          </p:cNvPr>
          <p:cNvSpPr txBox="1"/>
          <p:nvPr/>
        </p:nvSpPr>
        <p:spPr>
          <a:xfrm>
            <a:off x="2413476" y="4315366"/>
            <a:ext cx="49476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accent2"/>
                </a:solidFill>
              </a:rPr>
              <a:t>M2 </a:t>
            </a:r>
            <a:r>
              <a:rPr lang="fr-FR" sz="2000" b="1" dirty="0" err="1">
                <a:solidFill>
                  <a:schemeClr val="accent2"/>
                </a:solidFill>
              </a:rPr>
              <a:t>Organic</a:t>
            </a:r>
            <a:r>
              <a:rPr lang="fr-FR" sz="2000" b="1" dirty="0">
                <a:solidFill>
                  <a:schemeClr val="accent2"/>
                </a:solidFill>
              </a:rPr>
              <a:t> Chemistry – Orsay (2022/2023)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3E5BC75-7431-C3C5-F900-2C664CC7D45A}"/>
              </a:ext>
            </a:extLst>
          </p:cNvPr>
          <p:cNvSpPr txBox="1"/>
          <p:nvPr/>
        </p:nvSpPr>
        <p:spPr>
          <a:xfrm>
            <a:off x="2901957" y="4684698"/>
            <a:ext cx="42472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6 </a:t>
            </a:r>
            <a:r>
              <a:rPr lang="fr-FR" b="1" dirty="0" err="1"/>
              <a:t>months</a:t>
            </a:r>
            <a:r>
              <a:rPr lang="fr-FR" b="1" dirty="0"/>
              <a:t> </a:t>
            </a:r>
            <a:r>
              <a:rPr lang="fr-FR" b="1" dirty="0" err="1"/>
              <a:t>internship</a:t>
            </a:r>
            <a:r>
              <a:rPr lang="fr-FR" b="1" dirty="0"/>
              <a:t> – ILV (SORG)</a:t>
            </a:r>
          </a:p>
          <a:p>
            <a:r>
              <a:rPr lang="fr-FR" dirty="0"/>
              <a:t>ANR Surf ORGALEP</a:t>
            </a:r>
          </a:p>
          <a:p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Formation of </a:t>
            </a:r>
            <a:r>
              <a:rPr lang="fr-FR" dirty="0" err="1">
                <a:solidFill>
                  <a:schemeClr val="bg1">
                    <a:lumMod val="50000"/>
                  </a:schemeClr>
                </a:solidFill>
              </a:rPr>
              <a:t>honeycomb</a:t>
            </a:r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dirty="0" err="1">
                <a:solidFill>
                  <a:schemeClr val="bg1">
                    <a:lumMod val="50000"/>
                  </a:schemeClr>
                </a:solidFill>
              </a:rPr>
              <a:t>systems</a:t>
            </a:r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 on </a:t>
            </a:r>
            <a:r>
              <a:rPr lang="fr-FR" dirty="0" err="1">
                <a:solidFill>
                  <a:schemeClr val="bg1">
                    <a:lumMod val="50000"/>
                  </a:schemeClr>
                </a:solidFill>
              </a:rPr>
              <a:t>graphene</a:t>
            </a:r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 : </a:t>
            </a:r>
            <a:r>
              <a:rPr lang="fr-FR" dirty="0" err="1">
                <a:solidFill>
                  <a:schemeClr val="bg1">
                    <a:lumMod val="50000"/>
                  </a:schemeClr>
                </a:solidFill>
              </a:rPr>
              <a:t>towards</a:t>
            </a:r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 applications in </a:t>
            </a:r>
            <a:r>
              <a:rPr lang="fr-FR" dirty="0" err="1">
                <a:solidFill>
                  <a:schemeClr val="bg1">
                    <a:lumMod val="50000"/>
                  </a:schemeClr>
                </a:solidFill>
              </a:rPr>
              <a:t>multicatalysis</a:t>
            </a:r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C42C211-1844-3471-5CD9-C3899C1FB585}"/>
              </a:ext>
            </a:extLst>
          </p:cNvPr>
          <p:cNvSpPr txBox="1"/>
          <p:nvPr/>
        </p:nvSpPr>
        <p:spPr>
          <a:xfrm>
            <a:off x="6749604" y="2072236"/>
            <a:ext cx="4278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accent1"/>
                </a:solidFill>
              </a:rPr>
              <a:t>PhD –  ED 2MIB COB (2023/2026)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1020820E-481E-D40C-BB62-C3B7ABDB3108}"/>
              </a:ext>
            </a:extLst>
          </p:cNvPr>
          <p:cNvCxnSpPr>
            <a:cxnSpLocks/>
          </p:cNvCxnSpPr>
          <p:nvPr/>
        </p:nvCxnSpPr>
        <p:spPr>
          <a:xfrm>
            <a:off x="734785" y="3917481"/>
            <a:ext cx="1997283" cy="0"/>
          </a:xfrm>
          <a:prstGeom prst="line">
            <a:avLst/>
          </a:prstGeom>
          <a:ln w="57150" cap="rnd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llipse 8">
            <a:extLst>
              <a:ext uri="{FF2B5EF4-FFF2-40B4-BE49-F238E27FC236}">
                <a16:creationId xmlns:a16="http://schemas.microsoft.com/office/drawing/2014/main" id="{928DBCC5-70D7-219C-13BC-1FA2F9EA42A2}"/>
              </a:ext>
            </a:extLst>
          </p:cNvPr>
          <p:cNvSpPr/>
          <p:nvPr/>
        </p:nvSpPr>
        <p:spPr>
          <a:xfrm>
            <a:off x="1102767" y="3852744"/>
            <a:ext cx="122400" cy="12223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3E765AAA-F599-EC0D-275D-B68A454FA32D}"/>
              </a:ext>
            </a:extLst>
          </p:cNvPr>
          <p:cNvCxnSpPr>
            <a:cxnSpLocks/>
          </p:cNvCxnSpPr>
          <p:nvPr/>
        </p:nvCxnSpPr>
        <p:spPr>
          <a:xfrm>
            <a:off x="2621502" y="3917481"/>
            <a:ext cx="4349441" cy="0"/>
          </a:xfrm>
          <a:prstGeom prst="line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10">
            <a:extLst>
              <a:ext uri="{FF2B5EF4-FFF2-40B4-BE49-F238E27FC236}">
                <a16:creationId xmlns:a16="http://schemas.microsoft.com/office/drawing/2014/main" id="{814BF57F-EDA7-1A6D-FA8C-0ACE7BE12003}"/>
              </a:ext>
            </a:extLst>
          </p:cNvPr>
          <p:cNvSpPr/>
          <p:nvPr/>
        </p:nvSpPr>
        <p:spPr>
          <a:xfrm>
            <a:off x="2550705" y="3856365"/>
            <a:ext cx="122400" cy="12223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876218F3-57B6-CC10-2FFF-6B2136A67E8C}"/>
              </a:ext>
            </a:extLst>
          </p:cNvPr>
          <p:cNvCxnSpPr>
            <a:cxnSpLocks/>
          </p:cNvCxnSpPr>
          <p:nvPr/>
        </p:nvCxnSpPr>
        <p:spPr>
          <a:xfrm>
            <a:off x="6970943" y="3917481"/>
            <a:ext cx="4365802" cy="0"/>
          </a:xfrm>
          <a:prstGeom prst="lin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>
            <a:extLst>
              <a:ext uri="{FF2B5EF4-FFF2-40B4-BE49-F238E27FC236}">
                <a16:creationId xmlns:a16="http://schemas.microsoft.com/office/drawing/2014/main" id="{592A7894-BC51-9A3D-B607-0E4FAC1C5B1A}"/>
              </a:ext>
            </a:extLst>
          </p:cNvPr>
          <p:cNvSpPr/>
          <p:nvPr/>
        </p:nvSpPr>
        <p:spPr>
          <a:xfrm>
            <a:off x="6919340" y="3856365"/>
            <a:ext cx="122400" cy="12223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4EA84C21-0DD6-60FC-8DF3-382FA52F649A}"/>
              </a:ext>
            </a:extLst>
          </p:cNvPr>
          <p:cNvCxnSpPr>
            <a:cxnSpLocks/>
          </p:cNvCxnSpPr>
          <p:nvPr/>
        </p:nvCxnSpPr>
        <p:spPr>
          <a:xfrm>
            <a:off x="447450" y="983577"/>
            <a:ext cx="200928" cy="0"/>
          </a:xfrm>
          <a:prstGeom prst="line">
            <a:avLst/>
          </a:prstGeom>
          <a:ln w="444500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0AC41993-650C-CD8D-C0A2-8C09A97BE480}"/>
              </a:ext>
            </a:extLst>
          </p:cNvPr>
          <p:cNvCxnSpPr>
            <a:cxnSpLocks/>
          </p:cNvCxnSpPr>
          <p:nvPr/>
        </p:nvCxnSpPr>
        <p:spPr>
          <a:xfrm>
            <a:off x="1163967" y="2486744"/>
            <a:ext cx="0" cy="1366000"/>
          </a:xfrm>
          <a:prstGeom prst="line">
            <a:avLst/>
          </a:prstGeom>
          <a:ln w="19050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12C1688D-59AD-E9C2-F011-B13D52EA19ED}"/>
              </a:ext>
            </a:extLst>
          </p:cNvPr>
          <p:cNvCxnSpPr>
            <a:cxnSpLocks/>
          </p:cNvCxnSpPr>
          <p:nvPr/>
        </p:nvCxnSpPr>
        <p:spPr>
          <a:xfrm>
            <a:off x="6980540" y="2470931"/>
            <a:ext cx="0" cy="1380247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C47696CD-C40E-C4A1-E024-92FED93732B3}"/>
              </a:ext>
            </a:extLst>
          </p:cNvPr>
          <p:cNvSpPr/>
          <p:nvPr/>
        </p:nvSpPr>
        <p:spPr>
          <a:xfrm>
            <a:off x="560614" y="358354"/>
            <a:ext cx="11070771" cy="12504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E2A18EF2-54C9-E1D3-583E-8F5C22A841BD}"/>
              </a:ext>
            </a:extLst>
          </p:cNvPr>
          <p:cNvCxnSpPr>
            <a:cxnSpLocks/>
          </p:cNvCxnSpPr>
          <p:nvPr/>
        </p:nvCxnSpPr>
        <p:spPr>
          <a:xfrm>
            <a:off x="2611905" y="3974976"/>
            <a:ext cx="9597" cy="401505"/>
          </a:xfrm>
          <a:prstGeom prst="line">
            <a:avLst/>
          </a:prstGeom>
          <a:ln w="1905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0EBB5413-1B5D-97B6-C9B3-B0A5F1CC8388}"/>
              </a:ext>
            </a:extLst>
          </p:cNvPr>
          <p:cNvSpPr txBox="1"/>
          <p:nvPr/>
        </p:nvSpPr>
        <p:spPr>
          <a:xfrm>
            <a:off x="723899" y="525933"/>
            <a:ext cx="7717972" cy="95410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chemeClr val="accent5">
                    <a:lumMod val="50000"/>
                  </a:schemeClr>
                </a:solidFill>
              </a:rPr>
              <a:t>Chloe </a:t>
            </a:r>
            <a:r>
              <a:rPr lang="fr-FR" sz="3200" b="1" dirty="0" err="1">
                <a:solidFill>
                  <a:schemeClr val="accent5">
                    <a:lumMod val="50000"/>
                  </a:schemeClr>
                </a:solidFill>
              </a:rPr>
              <a:t>Jamalkhan</a:t>
            </a:r>
            <a:r>
              <a:rPr lang="fr-FR" sz="3200" b="1" dirty="0">
                <a:solidFill>
                  <a:schemeClr val="accent5">
                    <a:lumMod val="50000"/>
                  </a:schemeClr>
                </a:solidFill>
              </a:rPr>
              <a:t> – 1</a:t>
            </a:r>
            <a:r>
              <a:rPr lang="fr-FR" sz="3200" b="1" baseline="30000" dirty="0">
                <a:solidFill>
                  <a:schemeClr val="accent5">
                    <a:lumMod val="50000"/>
                  </a:schemeClr>
                </a:solidFill>
              </a:rPr>
              <a:t>st</a:t>
            </a:r>
            <a:r>
              <a:rPr lang="fr-FR" sz="32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r-FR" sz="3200" b="1" dirty="0" err="1">
                <a:solidFill>
                  <a:schemeClr val="accent5">
                    <a:lumMod val="50000"/>
                  </a:schemeClr>
                </a:solidFill>
              </a:rPr>
              <a:t>year</a:t>
            </a:r>
            <a:r>
              <a:rPr lang="fr-FR" sz="3200" b="1" dirty="0">
                <a:solidFill>
                  <a:schemeClr val="accent5">
                    <a:lumMod val="50000"/>
                  </a:schemeClr>
                </a:solidFill>
              </a:rPr>
              <a:t> PhD </a:t>
            </a:r>
            <a:r>
              <a:rPr lang="fr-FR" sz="3200" b="1" dirty="0" err="1">
                <a:solidFill>
                  <a:schemeClr val="accent5">
                    <a:lumMod val="50000"/>
                  </a:schemeClr>
                </a:solidFill>
              </a:rPr>
              <a:t>student</a:t>
            </a:r>
            <a:br>
              <a:rPr lang="fr-FR" sz="32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fr-FR" sz="2400" b="1" dirty="0" err="1">
                <a:solidFill>
                  <a:schemeClr val="accent5">
                    <a:lumMod val="50000"/>
                  </a:schemeClr>
                </a:solidFill>
              </a:rPr>
              <a:t>Thesis</a:t>
            </a:r>
            <a:r>
              <a:rPr lang="fr-FR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fr-FR" sz="2400" b="1" dirty="0" err="1">
                <a:solidFill>
                  <a:schemeClr val="accent5">
                    <a:lumMod val="50000"/>
                  </a:schemeClr>
                </a:solidFill>
              </a:rPr>
              <a:t>supervised</a:t>
            </a:r>
            <a:r>
              <a:rPr lang="fr-FR" sz="2400" b="1" dirty="0">
                <a:solidFill>
                  <a:schemeClr val="accent5">
                    <a:lumMod val="50000"/>
                  </a:schemeClr>
                </a:solidFill>
              </a:rPr>
              <a:t> by Dr. Olivier DAVID</a:t>
            </a:r>
            <a:endParaRPr lang="fr-FR" sz="2400" dirty="0"/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E03C73CE-AA22-2191-13B7-E72244C0D68D}"/>
              </a:ext>
            </a:extLst>
          </p:cNvPr>
          <p:cNvCxnSpPr>
            <a:cxnSpLocks/>
          </p:cNvCxnSpPr>
          <p:nvPr/>
        </p:nvCxnSpPr>
        <p:spPr>
          <a:xfrm>
            <a:off x="0" y="983577"/>
            <a:ext cx="160867" cy="0"/>
          </a:xfrm>
          <a:prstGeom prst="line">
            <a:avLst/>
          </a:prstGeom>
          <a:ln w="444500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7D6AFEEA-42B4-9890-6740-B2783EA34B06}"/>
              </a:ext>
            </a:extLst>
          </p:cNvPr>
          <p:cNvCxnSpPr>
            <a:cxnSpLocks/>
          </p:cNvCxnSpPr>
          <p:nvPr/>
        </p:nvCxnSpPr>
        <p:spPr>
          <a:xfrm>
            <a:off x="224050" y="983577"/>
            <a:ext cx="162000" cy="0"/>
          </a:xfrm>
          <a:prstGeom prst="line">
            <a:avLst/>
          </a:prstGeom>
          <a:ln w="444500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Image 21" descr="Une image contenant Graphique, Police, logo, graphisme&#10;&#10;Description générée automatiquement">
            <a:extLst>
              <a:ext uri="{FF2B5EF4-FFF2-40B4-BE49-F238E27FC236}">
                <a16:creationId xmlns:a16="http://schemas.microsoft.com/office/drawing/2014/main" id="{FFDB7576-19DF-4D12-868B-EF7C73BD12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75" b="25871"/>
          <a:stretch/>
        </p:blipFill>
        <p:spPr>
          <a:xfrm>
            <a:off x="6280129" y="5806134"/>
            <a:ext cx="1080962" cy="525933"/>
          </a:xfrm>
          <a:prstGeom prst="rect">
            <a:avLst/>
          </a:prstGeom>
        </p:spPr>
      </p:pic>
      <p:pic>
        <p:nvPicPr>
          <p:cNvPr id="23" name="Image 22" descr="Une image contenant balle, sphère, marbre&#10;&#10;Description générée automatiquement">
            <a:extLst>
              <a:ext uri="{FF2B5EF4-FFF2-40B4-BE49-F238E27FC236}">
                <a16:creationId xmlns:a16="http://schemas.microsoft.com/office/drawing/2014/main" id="{E6C4EADA-6C23-CE9F-3C56-23F0F94FB4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9481" y="5533997"/>
            <a:ext cx="1603612" cy="1122528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350940B5-CEC5-FEA7-EAA6-1BABDCBDC554}"/>
              </a:ext>
            </a:extLst>
          </p:cNvPr>
          <p:cNvSpPr txBox="1"/>
          <p:nvPr/>
        </p:nvSpPr>
        <p:spPr>
          <a:xfrm>
            <a:off x="7149221" y="2470931"/>
            <a:ext cx="39540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ILV (SORG)</a:t>
            </a:r>
          </a:p>
          <a:p>
            <a:r>
              <a:rPr lang="fr-FR" dirty="0"/>
              <a:t>ANR Surf ORGALEP</a:t>
            </a:r>
          </a:p>
          <a:p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Continuation of the </a:t>
            </a:r>
            <a:r>
              <a:rPr lang="fr-FR" dirty="0" err="1">
                <a:solidFill>
                  <a:schemeClr val="bg1">
                    <a:lumMod val="50000"/>
                  </a:schemeClr>
                </a:solidFill>
              </a:rPr>
              <a:t>work</a:t>
            </a:r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dirty="0" err="1">
                <a:solidFill>
                  <a:schemeClr val="bg1">
                    <a:lumMod val="50000"/>
                  </a:schemeClr>
                </a:solidFill>
              </a:rPr>
              <a:t>started</a:t>
            </a:r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dirty="0" err="1">
                <a:solidFill>
                  <a:schemeClr val="bg1">
                    <a:lumMod val="50000"/>
                  </a:schemeClr>
                </a:solidFill>
              </a:rPr>
              <a:t>during</a:t>
            </a:r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 the M2’s </a:t>
            </a:r>
            <a:r>
              <a:rPr lang="fr-FR" dirty="0" err="1">
                <a:solidFill>
                  <a:schemeClr val="bg1">
                    <a:lumMod val="50000"/>
                  </a:schemeClr>
                </a:solidFill>
              </a:rPr>
              <a:t>internship</a:t>
            </a:r>
            <a:r>
              <a:rPr lang="fr-FR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95669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9">
            <a:extLst>
              <a:ext uri="{FF2B5EF4-FFF2-40B4-BE49-F238E27FC236}">
                <a16:creationId xmlns:a16="http://schemas.microsoft.com/office/drawing/2014/main" id="{5A071776-3AC8-FAC2-6D7F-E70440304D06}"/>
              </a:ext>
            </a:extLst>
          </p:cNvPr>
          <p:cNvSpPr/>
          <p:nvPr/>
        </p:nvSpPr>
        <p:spPr>
          <a:xfrm>
            <a:off x="422015" y="1281928"/>
            <a:ext cx="3258357" cy="4932609"/>
          </a:xfrm>
          <a:prstGeom prst="roundRect">
            <a:avLst>
              <a:gd name="adj" fmla="val 2026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BAB6A7E-3C3D-44E6-DA4C-CAB29BC609EF}"/>
              </a:ext>
            </a:extLst>
          </p:cNvPr>
          <p:cNvSpPr/>
          <p:nvPr/>
        </p:nvSpPr>
        <p:spPr>
          <a:xfrm>
            <a:off x="475915" y="3667888"/>
            <a:ext cx="3124990" cy="5146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E2C91B-88D7-05C9-8C77-D223E1440B8C}"/>
              </a:ext>
            </a:extLst>
          </p:cNvPr>
          <p:cNvSpPr/>
          <p:nvPr/>
        </p:nvSpPr>
        <p:spPr>
          <a:xfrm>
            <a:off x="491634" y="3033205"/>
            <a:ext cx="3124990" cy="5146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D875250F-E75D-AB26-CEF2-0DCD2615AFEA}"/>
              </a:ext>
            </a:extLst>
          </p:cNvPr>
          <p:cNvSpPr/>
          <p:nvPr/>
        </p:nvSpPr>
        <p:spPr>
          <a:xfrm>
            <a:off x="797859" y="152405"/>
            <a:ext cx="2411505" cy="2264591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à coins arrondis 7">
            <a:extLst>
              <a:ext uri="{FF2B5EF4-FFF2-40B4-BE49-F238E27FC236}">
                <a16:creationId xmlns:a16="http://schemas.microsoft.com/office/drawing/2014/main" id="{85EC2930-F8F6-30E4-C01D-085781FE05B7}"/>
              </a:ext>
            </a:extLst>
          </p:cNvPr>
          <p:cNvSpPr/>
          <p:nvPr/>
        </p:nvSpPr>
        <p:spPr>
          <a:xfrm>
            <a:off x="4080995" y="4671879"/>
            <a:ext cx="7779311" cy="1817846"/>
          </a:xfrm>
          <a:prstGeom prst="roundRect">
            <a:avLst>
              <a:gd name="adj" fmla="val 3145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Rectangle à coins arrondis 8">
            <a:extLst>
              <a:ext uri="{FF2B5EF4-FFF2-40B4-BE49-F238E27FC236}">
                <a16:creationId xmlns:a16="http://schemas.microsoft.com/office/drawing/2014/main" id="{1B3D1F89-95CE-5708-B060-86AC20AE12C2}"/>
              </a:ext>
            </a:extLst>
          </p:cNvPr>
          <p:cNvSpPr/>
          <p:nvPr/>
        </p:nvSpPr>
        <p:spPr>
          <a:xfrm>
            <a:off x="4113286" y="122834"/>
            <a:ext cx="7639439" cy="1241920"/>
          </a:xfrm>
          <a:prstGeom prst="roundRect">
            <a:avLst>
              <a:gd name="adj" fmla="val 3823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2800" b="1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C228117-1909-18F2-C36F-5440E910E2E4}"/>
              </a:ext>
            </a:extLst>
          </p:cNvPr>
          <p:cNvSpPr txBox="1"/>
          <p:nvPr/>
        </p:nvSpPr>
        <p:spPr>
          <a:xfrm>
            <a:off x="989845" y="2381136"/>
            <a:ext cx="20403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err="1"/>
              <a:t>Siwar</a:t>
            </a:r>
            <a:r>
              <a:rPr lang="fr-FR" sz="2800" b="1" dirty="0"/>
              <a:t> JEBRIL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5C077E2-D0C4-608F-5128-6C983451D861}"/>
              </a:ext>
            </a:extLst>
          </p:cNvPr>
          <p:cNvSpPr txBox="1"/>
          <p:nvPr/>
        </p:nvSpPr>
        <p:spPr>
          <a:xfrm>
            <a:off x="4129726" y="297249"/>
            <a:ext cx="75685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>
                <a:solidFill>
                  <a:schemeClr val="bg1"/>
                </a:solidFill>
              </a:rPr>
              <a:t>PhD in </a:t>
            </a:r>
            <a:r>
              <a:rPr lang="en-US" sz="2000" b="1" dirty="0" err="1">
                <a:solidFill>
                  <a:schemeClr val="bg1"/>
                </a:solidFill>
              </a:rPr>
              <a:t>Physico</a:t>
            </a:r>
            <a:r>
              <a:rPr lang="en-US" sz="2000" b="1" dirty="0">
                <a:solidFill>
                  <a:schemeClr val="bg1"/>
                </a:solidFill>
              </a:rPr>
              <a:t>-chemistry, specializing in the functionalization and characterization of surfaces for the development of electrochemical sensors</a:t>
            </a:r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27DC86-6B66-6DE5-E4B1-F096C59D306D}"/>
              </a:ext>
            </a:extLst>
          </p:cNvPr>
          <p:cNvSpPr/>
          <p:nvPr/>
        </p:nvSpPr>
        <p:spPr>
          <a:xfrm>
            <a:off x="4077425" y="5233562"/>
            <a:ext cx="57224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n-US" sz="1400" dirty="0"/>
              <a:t>Electrochemical functionalization and characterization of the surface of semiconductors (oxidized film, </a:t>
            </a:r>
            <a:r>
              <a:rPr lang="en-US" sz="1400" dirty="0" err="1"/>
              <a:t>polyphosphazene</a:t>
            </a:r>
            <a:r>
              <a:rPr lang="en-US" sz="1400" dirty="0"/>
              <a:t>, etc.).</a:t>
            </a:r>
          </a:p>
          <a:p>
            <a:pPr algn="just"/>
            <a:endParaRPr lang="en-US" sz="800" dirty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Application of functionalized semiconductors for the development of capacitance sensors: water splitting and water treatment applications.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A0E8657-841E-6DFB-112C-CE489E9AFFB9}"/>
              </a:ext>
            </a:extLst>
          </p:cNvPr>
          <p:cNvSpPr txBox="1"/>
          <p:nvPr/>
        </p:nvSpPr>
        <p:spPr>
          <a:xfrm>
            <a:off x="1473661" y="3051290"/>
            <a:ext cx="9292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solidFill>
                  <a:schemeClr val="bg2">
                    <a:lumMod val="50000"/>
                  </a:schemeClr>
                </a:solidFill>
              </a:rPr>
              <a:t>ATER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B8BF91A-4C9C-640F-2756-C00551B2BA70}"/>
              </a:ext>
            </a:extLst>
          </p:cNvPr>
          <p:cNvSpPr/>
          <p:nvPr/>
        </p:nvSpPr>
        <p:spPr>
          <a:xfrm>
            <a:off x="4168702" y="4706854"/>
            <a:ext cx="298671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fr-FR" sz="2400" b="1" dirty="0" err="1">
                <a:solidFill>
                  <a:srgbClr val="0070C0"/>
                </a:solidFill>
                <a:latin typeface="Bookman Old Style" panose="02050604050505020204" pitchFamily="18" charset="0"/>
              </a:rPr>
              <a:t>Research</a:t>
            </a:r>
            <a:r>
              <a:rPr lang="fr-FR" sz="2400" b="1" dirty="0">
                <a:solidFill>
                  <a:srgbClr val="0070C0"/>
                </a:solidFill>
                <a:latin typeface="Bookman Old Style" panose="02050604050505020204" pitchFamily="18" charset="0"/>
              </a:rPr>
              <a:t> </a:t>
            </a:r>
            <a:r>
              <a:rPr lang="fr-FR" sz="2400" b="1" dirty="0" err="1">
                <a:solidFill>
                  <a:srgbClr val="0070C0"/>
                </a:solidFill>
                <a:latin typeface="Bookman Old Style" panose="02050604050505020204" pitchFamily="18" charset="0"/>
              </a:rPr>
              <a:t>project</a:t>
            </a:r>
            <a:endParaRPr lang="fr-FR" sz="2400" b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56089D66-40E1-E02A-6541-16DA8F3009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3347" y="326203"/>
            <a:ext cx="2035359" cy="1930582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CC8F934-59FB-09D9-0EC3-FFB0FE740164}"/>
              </a:ext>
            </a:extLst>
          </p:cNvPr>
          <p:cNvSpPr/>
          <p:nvPr/>
        </p:nvSpPr>
        <p:spPr>
          <a:xfrm>
            <a:off x="-389047" y="3721032"/>
            <a:ext cx="48732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600" dirty="0" err="1"/>
              <a:t>From</a:t>
            </a:r>
            <a:r>
              <a:rPr lang="fr-FR" sz="1600" dirty="0"/>
              <a:t> </a:t>
            </a:r>
            <a:r>
              <a:rPr lang="fr-FR" sz="1600" b="1" dirty="0"/>
              <a:t>10/1/2023</a:t>
            </a:r>
            <a:r>
              <a:rPr lang="fr-FR" sz="1600" dirty="0"/>
              <a:t> to </a:t>
            </a:r>
            <a:r>
              <a:rPr lang="fr-FR" sz="1600" b="1" dirty="0"/>
              <a:t>08/31/2024</a:t>
            </a:r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2B1C7A6B-ECAA-2AC4-3160-1E10B617AB48}"/>
              </a:ext>
            </a:extLst>
          </p:cNvPr>
          <p:cNvSpPr/>
          <p:nvPr/>
        </p:nvSpPr>
        <p:spPr>
          <a:xfrm rot="6676794">
            <a:off x="5494856" y="409120"/>
            <a:ext cx="2641334" cy="1418481"/>
          </a:xfrm>
          <a:prstGeom prst="arc">
            <a:avLst>
              <a:gd name="adj1" fmla="val 16200000"/>
              <a:gd name="adj2" fmla="val 21403578"/>
            </a:avLst>
          </a:prstGeom>
          <a:ln w="571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19A2F95-A1FB-48CE-4DAB-012BFBC90B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3074" y="1581037"/>
            <a:ext cx="768102" cy="906412"/>
          </a:xfrm>
          <a:prstGeom prst="rect">
            <a:avLst/>
          </a:prstGeom>
          <a:ln w="19050" cap="sq">
            <a:solidFill>
              <a:schemeClr val="bg2">
                <a:lumMod val="75000"/>
              </a:schemeClr>
            </a:solidFill>
            <a:prstDash val="solid"/>
            <a:miter lim="800000"/>
          </a:ln>
          <a:effectLst/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E3710C49-D22C-772A-0008-1468F2A6CCF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310" t="14225" r="6852" b="16555"/>
          <a:stretch/>
        </p:blipFill>
        <p:spPr>
          <a:xfrm>
            <a:off x="4562402" y="1557615"/>
            <a:ext cx="809438" cy="939406"/>
          </a:xfrm>
          <a:prstGeom prst="rect">
            <a:avLst/>
          </a:prstGeom>
          <a:ln w="19050">
            <a:solidFill>
              <a:schemeClr val="bg2">
                <a:lumMod val="75000"/>
              </a:schemeClr>
            </a:solidFill>
          </a:ln>
          <a:effectLst/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B90819DA-206A-EF67-968E-CE36755BF63A}"/>
              </a:ext>
            </a:extLst>
          </p:cNvPr>
          <p:cNvSpPr/>
          <p:nvPr/>
        </p:nvSpPr>
        <p:spPr>
          <a:xfrm>
            <a:off x="3355145" y="2476190"/>
            <a:ext cx="3138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400" b="1" dirty="0"/>
              <a:t>TUNISIA</a:t>
            </a:r>
            <a:endParaRPr lang="fr-FR" sz="1400" dirty="0"/>
          </a:p>
          <a:p>
            <a:pPr algn="ctr"/>
            <a:endParaRPr lang="fr-FR" sz="14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AFC54A-E138-169A-DB1B-EF81E6B4CBD9}"/>
              </a:ext>
            </a:extLst>
          </p:cNvPr>
          <p:cNvSpPr/>
          <p:nvPr/>
        </p:nvSpPr>
        <p:spPr>
          <a:xfrm>
            <a:off x="4333573" y="2501675"/>
            <a:ext cx="3138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400" b="1" dirty="0"/>
              <a:t>SPAIN</a:t>
            </a:r>
            <a:endParaRPr lang="fr-FR" sz="1400" dirty="0"/>
          </a:p>
          <a:p>
            <a:pPr algn="ctr"/>
            <a:endParaRPr lang="fr-FR" sz="1400" dirty="0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9DBF5B1B-F19F-E9D6-C796-F0264FF4E27D}"/>
              </a:ext>
            </a:extLst>
          </p:cNvPr>
          <p:cNvSpPr/>
          <p:nvPr/>
        </p:nvSpPr>
        <p:spPr>
          <a:xfrm rot="4638928" flipV="1">
            <a:off x="7252415" y="-89627"/>
            <a:ext cx="2700859" cy="2302223"/>
          </a:xfrm>
          <a:prstGeom prst="arc">
            <a:avLst>
              <a:gd name="adj1" fmla="val 16200000"/>
              <a:gd name="adj2" fmla="val 30700"/>
            </a:avLst>
          </a:prstGeom>
          <a:ln w="5715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911EEDE-B75B-10B2-BD72-A85A4209B2EB}"/>
              </a:ext>
            </a:extLst>
          </p:cNvPr>
          <p:cNvSpPr/>
          <p:nvPr/>
        </p:nvSpPr>
        <p:spPr>
          <a:xfrm rot="18702240">
            <a:off x="5461772" y="1598432"/>
            <a:ext cx="313893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300" b="1" dirty="0"/>
              <a:t>Collaboration</a:t>
            </a:r>
            <a:endParaRPr lang="fr-FR" sz="1300" dirty="0"/>
          </a:p>
          <a:p>
            <a:pPr algn="ctr"/>
            <a:endParaRPr lang="fr-FR" sz="13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9D74B3D-60DC-50FA-8B6A-CBEEC84AFF91}"/>
              </a:ext>
            </a:extLst>
          </p:cNvPr>
          <p:cNvSpPr/>
          <p:nvPr/>
        </p:nvSpPr>
        <p:spPr>
          <a:xfrm rot="2572106">
            <a:off x="5988804" y="1492241"/>
            <a:ext cx="3138936" cy="1918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400" b="1" dirty="0"/>
              <a:t>8</a:t>
            </a:r>
            <a:r>
              <a:rPr lang="fr-FR" sz="1200" b="1" dirty="0"/>
              <a:t> </a:t>
            </a:r>
            <a:r>
              <a:rPr lang="fr-FR" sz="1300" b="1" dirty="0" err="1"/>
              <a:t>Research</a:t>
            </a:r>
            <a:r>
              <a:rPr lang="fr-FR" sz="1300" b="1" dirty="0"/>
              <a:t> </a:t>
            </a:r>
            <a:r>
              <a:rPr lang="fr-FR" sz="1300" b="1" dirty="0" err="1"/>
              <a:t>papers</a:t>
            </a:r>
            <a:endParaRPr lang="fr-FR" sz="1300" dirty="0"/>
          </a:p>
          <a:p>
            <a:pPr algn="ctr"/>
            <a:endParaRPr lang="fr-FR" sz="1200" dirty="0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D08CBA3C-2BE9-7285-BFD3-72DD50C19C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4703" y="1435339"/>
            <a:ext cx="682281" cy="789601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C8F77980-055F-A268-9F32-CA2E13A96F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28468" y="1456747"/>
            <a:ext cx="629047" cy="739477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7039757C-E780-08D6-2B18-E44C18A854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29173" y="1460810"/>
            <a:ext cx="633945" cy="759071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7A2304F1-A3EA-E470-E597-0A9AF3BF14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41816" y="2254496"/>
            <a:ext cx="619539" cy="760134"/>
          </a:xfrm>
          <a:prstGeom prst="rect">
            <a:avLst/>
          </a:prstGeom>
        </p:spPr>
      </p:pic>
      <p:pic>
        <p:nvPicPr>
          <p:cNvPr id="29" name="Picture 4" descr="Referring | Costas Saitanis">
            <a:extLst>
              <a:ext uri="{FF2B5EF4-FFF2-40B4-BE49-F238E27FC236}">
                <a16:creationId xmlns:a16="http://schemas.microsoft.com/office/drawing/2014/main" id="{88CC8EC6-F1AD-6CF5-40A3-7D4E841E5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5341" y="1463735"/>
            <a:ext cx="670519" cy="74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7308671A-76CE-2D26-562F-98576A5A82F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451988" y="2392805"/>
            <a:ext cx="1154370" cy="463698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AAF43D4A-5172-1129-0867-6E206390E9B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75396" y="2253285"/>
            <a:ext cx="652555" cy="796013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A38B5E89-47E9-3FE6-15FC-61769C6061B6}"/>
              </a:ext>
            </a:extLst>
          </p:cNvPr>
          <p:cNvSpPr/>
          <p:nvPr/>
        </p:nvSpPr>
        <p:spPr>
          <a:xfrm>
            <a:off x="6033291" y="6489483"/>
            <a:ext cx="3775585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700" b="1" dirty="0" err="1">
                <a:solidFill>
                  <a:srgbClr val="FF0000"/>
                </a:solidFill>
              </a:rPr>
              <a:t>Supervisor</a:t>
            </a:r>
            <a:r>
              <a:rPr lang="fr-FR" sz="1700" b="1" dirty="0">
                <a:solidFill>
                  <a:srgbClr val="FF0000"/>
                </a:solidFill>
              </a:rPr>
              <a:t>: Prof. Anne-Marie Gonçalves</a:t>
            </a:r>
          </a:p>
        </p:txBody>
      </p:sp>
      <p:pic>
        <p:nvPicPr>
          <p:cNvPr id="33" name="Image 32">
            <a:extLst>
              <a:ext uri="{FF2B5EF4-FFF2-40B4-BE49-F238E27FC236}">
                <a16:creationId xmlns:a16="http://schemas.microsoft.com/office/drawing/2014/main" id="{1678D89D-5C0D-9315-C339-6C5FFC2830B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8651" y="4384065"/>
            <a:ext cx="2724749" cy="1133495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F817C2E8-3149-8A40-B1A7-3390CCA69994}"/>
              </a:ext>
            </a:extLst>
          </p:cNvPr>
          <p:cNvSpPr/>
          <p:nvPr/>
        </p:nvSpPr>
        <p:spPr>
          <a:xfrm>
            <a:off x="473704" y="5587137"/>
            <a:ext cx="31249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/>
              <a:t>Department of Chemistry - EPI group</a:t>
            </a:r>
            <a:endParaRPr lang="fr-FR" sz="1400" b="1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5FEEA16-7534-EAFF-BCDD-F740781D6D43}"/>
              </a:ext>
            </a:extLst>
          </p:cNvPr>
          <p:cNvSpPr/>
          <p:nvPr/>
        </p:nvSpPr>
        <p:spPr>
          <a:xfrm>
            <a:off x="4926564" y="3112102"/>
            <a:ext cx="7639439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/>
              <a:t>     </a:t>
            </a:r>
            <a:r>
              <a:rPr lang="fr-FR" b="1" dirty="0" err="1">
                <a:solidFill>
                  <a:srgbClr val="0070C0"/>
                </a:solidFill>
                <a:latin typeface="Bookman Old Style" panose="02050604050505020204" pitchFamily="18" charset="0"/>
              </a:rPr>
              <a:t>Educational</a:t>
            </a:r>
            <a:r>
              <a:rPr lang="fr-FR" b="1" dirty="0">
                <a:solidFill>
                  <a:srgbClr val="0070C0"/>
                </a:solidFill>
                <a:latin typeface="Bookman Old Style" panose="02050604050505020204" pitchFamily="18" charset="0"/>
              </a:rPr>
              <a:t> Activity</a:t>
            </a:r>
          </a:p>
          <a:p>
            <a:endParaRPr lang="fr-FR" sz="500" b="1" dirty="0">
              <a:solidFill>
                <a:srgbClr val="0070C0"/>
              </a:solidFill>
              <a:latin typeface="Bookman Old Style" panose="020506040505050202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400" b="1" dirty="0"/>
              <a:t>Teacher Researcher (CDD) at CRMN, University of Sousse, TUNISIA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US" sz="1200" dirty="0"/>
              <a:t>   Analytical Chemistry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200" dirty="0"/>
              <a:t>Electrochemical sensor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200" dirty="0"/>
              <a:t>Materials and nanoparticles</a:t>
            </a:r>
            <a:endParaRPr lang="fr-FR" sz="1200" dirty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400" b="1" dirty="0"/>
              <a:t>Supervision of Master students during their research internships</a:t>
            </a:r>
          </a:p>
          <a:p>
            <a:pPr algn="just"/>
            <a:endParaRPr lang="en-US" sz="1400" b="1" dirty="0"/>
          </a:p>
        </p:txBody>
      </p:sp>
      <p:sp>
        <p:nvSpPr>
          <p:cNvPr id="36" name="Rectangle à coins arrondis 7">
            <a:extLst>
              <a:ext uri="{FF2B5EF4-FFF2-40B4-BE49-F238E27FC236}">
                <a16:creationId xmlns:a16="http://schemas.microsoft.com/office/drawing/2014/main" id="{9F5E6C41-7EEC-0756-55E4-EF2505773B62}"/>
              </a:ext>
            </a:extLst>
          </p:cNvPr>
          <p:cNvSpPr/>
          <p:nvPr/>
        </p:nvSpPr>
        <p:spPr>
          <a:xfrm>
            <a:off x="4864159" y="3114973"/>
            <a:ext cx="6093356" cy="1422143"/>
          </a:xfrm>
          <a:prstGeom prst="roundRect">
            <a:avLst>
              <a:gd name="adj" fmla="val 3145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0070C0"/>
              </a:solidFill>
            </a:endParaRPr>
          </a:p>
        </p:txBody>
      </p: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1969D4BD-1874-F363-5DEC-6841160A8D4C}"/>
              </a:ext>
            </a:extLst>
          </p:cNvPr>
          <p:cNvGrpSpPr/>
          <p:nvPr/>
        </p:nvGrpSpPr>
        <p:grpSpPr>
          <a:xfrm>
            <a:off x="9732851" y="4706854"/>
            <a:ext cx="2055064" cy="1782871"/>
            <a:chOff x="7960311" y="3590177"/>
            <a:chExt cx="2499902" cy="2526371"/>
          </a:xfrm>
        </p:grpSpPr>
        <p:pic>
          <p:nvPicPr>
            <p:cNvPr id="38" name="Image 37">
              <a:extLst>
                <a:ext uri="{FF2B5EF4-FFF2-40B4-BE49-F238E27FC236}">
                  <a16:creationId xmlns:a16="http://schemas.microsoft.com/office/drawing/2014/main" id="{89F15BE2-64A7-8C78-5B74-7787EAD60B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960311" y="3590177"/>
              <a:ext cx="2499902" cy="2526371"/>
            </a:xfrm>
            <a:prstGeom prst="rect">
              <a:avLst/>
            </a:prstGeom>
          </p:spPr>
        </p:pic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504F3D50-E753-DCF2-EEE1-F9971C15AC77}"/>
                </a:ext>
              </a:extLst>
            </p:cNvPr>
            <p:cNvSpPr txBox="1"/>
            <p:nvPr/>
          </p:nvSpPr>
          <p:spPr>
            <a:xfrm>
              <a:off x="9283444" y="4591636"/>
              <a:ext cx="234174" cy="101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8757596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B798BCEE-304C-4CB0-60FB-2DE336C8461C}"/>
              </a:ext>
            </a:extLst>
          </p:cNvPr>
          <p:cNvCxnSpPr>
            <a:cxnSpLocks/>
          </p:cNvCxnSpPr>
          <p:nvPr/>
        </p:nvCxnSpPr>
        <p:spPr>
          <a:xfrm>
            <a:off x="447450" y="983577"/>
            <a:ext cx="200928" cy="0"/>
          </a:xfrm>
          <a:prstGeom prst="line">
            <a:avLst/>
          </a:prstGeom>
          <a:ln w="444500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8FFE73B-7A74-B0E5-76F5-8016405AFA89}"/>
              </a:ext>
            </a:extLst>
          </p:cNvPr>
          <p:cNvSpPr/>
          <p:nvPr/>
        </p:nvSpPr>
        <p:spPr>
          <a:xfrm>
            <a:off x="560614" y="358354"/>
            <a:ext cx="11087100" cy="125044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15DFE31-1B9B-E2A8-0D1F-B88D531B3696}"/>
              </a:ext>
            </a:extLst>
          </p:cNvPr>
          <p:cNvSpPr txBox="1"/>
          <p:nvPr/>
        </p:nvSpPr>
        <p:spPr>
          <a:xfrm>
            <a:off x="709778" y="562275"/>
            <a:ext cx="7717972" cy="8309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fr-FR" sz="4800" b="1" dirty="0" err="1">
                <a:solidFill>
                  <a:schemeClr val="accent5">
                    <a:lumMod val="50000"/>
                  </a:schemeClr>
                </a:solidFill>
                <a:latin typeface="+mn-lt"/>
              </a:rPr>
              <a:t>Thesis</a:t>
            </a:r>
            <a:r>
              <a:rPr lang="fr-FR" sz="4800" b="1" dirty="0">
                <a:solidFill>
                  <a:schemeClr val="accent5">
                    <a:lumMod val="50000"/>
                  </a:schemeClr>
                </a:solidFill>
                <a:latin typeface="+mn-lt"/>
              </a:rPr>
              <a:t> </a:t>
            </a:r>
            <a:r>
              <a:rPr lang="fr-FR" sz="4800" b="1" dirty="0" err="1">
                <a:solidFill>
                  <a:schemeClr val="accent5">
                    <a:lumMod val="50000"/>
                  </a:schemeClr>
                </a:solidFill>
                <a:latin typeface="+mn-lt"/>
              </a:rPr>
              <a:t>subject</a:t>
            </a:r>
            <a:endParaRPr lang="fr-FR" sz="4000" dirty="0"/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E0B640B5-1F5C-2AB3-06EA-5D1C75A22238}"/>
              </a:ext>
            </a:extLst>
          </p:cNvPr>
          <p:cNvCxnSpPr>
            <a:cxnSpLocks/>
          </p:cNvCxnSpPr>
          <p:nvPr/>
        </p:nvCxnSpPr>
        <p:spPr>
          <a:xfrm>
            <a:off x="0" y="983577"/>
            <a:ext cx="160867" cy="0"/>
          </a:xfrm>
          <a:prstGeom prst="line">
            <a:avLst/>
          </a:prstGeom>
          <a:ln w="444500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E77780C8-E4DD-7BD4-8C98-966DD699EBA4}"/>
              </a:ext>
            </a:extLst>
          </p:cNvPr>
          <p:cNvCxnSpPr>
            <a:cxnSpLocks/>
          </p:cNvCxnSpPr>
          <p:nvPr/>
        </p:nvCxnSpPr>
        <p:spPr>
          <a:xfrm>
            <a:off x="224050" y="983577"/>
            <a:ext cx="162000" cy="0"/>
          </a:xfrm>
          <a:prstGeom prst="line">
            <a:avLst/>
          </a:prstGeom>
          <a:ln w="444500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 6" descr="Une image contenant bougie, conception&#10;&#10;Description générée automatiquement">
            <a:extLst>
              <a:ext uri="{FF2B5EF4-FFF2-40B4-BE49-F238E27FC236}">
                <a16:creationId xmlns:a16="http://schemas.microsoft.com/office/drawing/2014/main" id="{856D5D74-E358-ACBD-A9D1-C12B553EA6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614" y="2530528"/>
            <a:ext cx="6612179" cy="334389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AB94EAD4-0F08-BA1F-73F8-82BF3B0412FF}"/>
              </a:ext>
            </a:extLst>
          </p:cNvPr>
          <p:cNvSpPr txBox="1"/>
          <p:nvPr/>
        </p:nvSpPr>
        <p:spPr>
          <a:xfrm>
            <a:off x="1196988" y="5874423"/>
            <a:ext cx="3349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 err="1"/>
              <a:t>Honeycomb</a:t>
            </a:r>
            <a:r>
              <a:rPr lang="fr-FR" i="1" dirty="0"/>
              <a:t> system – </a:t>
            </a:r>
            <a:r>
              <a:rPr lang="fr-FR" b="1" i="1" dirty="0"/>
              <a:t>Host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59C06FC-3DAE-B7C5-A626-47AAF82CB7B0}"/>
              </a:ext>
            </a:extLst>
          </p:cNvPr>
          <p:cNvSpPr txBox="1"/>
          <p:nvPr/>
        </p:nvSpPr>
        <p:spPr>
          <a:xfrm>
            <a:off x="3152386" y="2210516"/>
            <a:ext cx="2244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/>
              <a:t>Guest</a:t>
            </a:r>
            <a:r>
              <a:rPr lang="fr-FR" i="1" dirty="0"/>
              <a:t> </a:t>
            </a:r>
            <a:r>
              <a:rPr lang="fr-FR" i="1" dirty="0" err="1"/>
              <a:t>molecules</a:t>
            </a:r>
            <a:endParaRPr lang="fr-FR" i="1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CE2111D4-7FED-62D9-1805-9438C16098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250" y="2332891"/>
            <a:ext cx="3125398" cy="284462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" name="Objet 10">
            <a:extLst>
              <a:ext uri="{FF2B5EF4-FFF2-40B4-BE49-F238E27FC236}">
                <a16:creationId xmlns:a16="http://schemas.microsoft.com/office/drawing/2014/main" id="{B4CD24EE-5ECA-1C66-3FEE-F630AADD4A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4878860"/>
              </p:ext>
            </p:extLst>
          </p:nvPr>
        </p:nvGraphicFramePr>
        <p:xfrm>
          <a:off x="9594754" y="3611479"/>
          <a:ext cx="1353036" cy="1314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4" imgW="11586740" imgH="11260598" progId="ChemDraw.Document.6.0">
                  <p:embed/>
                </p:oleObj>
              </mc:Choice>
              <mc:Fallback>
                <p:oleObj name="CS ChemDraw Drawing" r:id="rId4" imgW="11586740" imgH="11260598" progId="ChemDraw.Document.6.0">
                  <p:embed/>
                  <p:pic>
                    <p:nvPicPr>
                      <p:cNvPr id="19" name="Objet 18">
                        <a:extLst>
                          <a:ext uri="{FF2B5EF4-FFF2-40B4-BE49-F238E27FC236}">
                            <a16:creationId xmlns:a16="http://schemas.microsoft.com/office/drawing/2014/main" id="{A7B817E7-74DF-834E-900C-B5D34922D8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94754" y="3611479"/>
                        <a:ext cx="1353036" cy="13148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C030FC01-A631-0D4F-CFDB-7B84D8C0F9D5}"/>
              </a:ext>
            </a:extLst>
          </p:cNvPr>
          <p:cNvSpPr txBox="1">
            <a:spLocks/>
          </p:cNvSpPr>
          <p:nvPr/>
        </p:nvSpPr>
        <p:spPr>
          <a:xfrm>
            <a:off x="9010210" y="2007217"/>
            <a:ext cx="1740124" cy="483201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600" b="1">
                <a:solidFill>
                  <a:schemeClr val="tx2"/>
                </a:solidFill>
              </a:rPr>
              <a:t>TSB 3,5 C</a:t>
            </a:r>
            <a:r>
              <a:rPr lang="fr-FR" b="1" baseline="-25000">
                <a:solidFill>
                  <a:schemeClr val="tx2"/>
                </a:solidFill>
              </a:rPr>
              <a:t>10</a:t>
            </a:r>
            <a:r>
              <a:rPr lang="fr-FR" sz="2600" b="1">
                <a:solidFill>
                  <a:schemeClr val="tx2"/>
                </a:solidFill>
              </a:rPr>
              <a:t>H</a:t>
            </a:r>
            <a:r>
              <a:rPr lang="fr-FR" sz="2600" b="1" baseline="-25000">
                <a:solidFill>
                  <a:schemeClr val="tx2"/>
                </a:solidFill>
              </a:rPr>
              <a:t>21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pic>
        <p:nvPicPr>
          <p:cNvPr id="13" name="Image 12" descr="Une image contenant Graphique, Police, logo, graphisme&#10;&#10;Description générée automatiquement">
            <a:extLst>
              <a:ext uri="{FF2B5EF4-FFF2-40B4-BE49-F238E27FC236}">
                <a16:creationId xmlns:a16="http://schemas.microsoft.com/office/drawing/2014/main" id="{976E84E7-8940-3D23-45DF-4AD6974B96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3644" y="6118696"/>
            <a:ext cx="1076073" cy="606514"/>
          </a:xfrm>
          <a:prstGeom prst="rect">
            <a:avLst/>
          </a:prstGeom>
        </p:spPr>
      </p:pic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AFF1CCED-0E28-748C-426B-6D7C1E1138D6}"/>
              </a:ext>
            </a:extLst>
          </p:cNvPr>
          <p:cNvCxnSpPr>
            <a:cxnSpLocks/>
          </p:cNvCxnSpPr>
          <p:nvPr/>
        </p:nvCxnSpPr>
        <p:spPr>
          <a:xfrm>
            <a:off x="3878550" y="6070622"/>
            <a:ext cx="3294243" cy="0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 14" descr="Une image contenant texte, Police, capture d’écran, logo&#10;&#10;Description générée automatiquement">
            <a:extLst>
              <a:ext uri="{FF2B5EF4-FFF2-40B4-BE49-F238E27FC236}">
                <a16:creationId xmlns:a16="http://schemas.microsoft.com/office/drawing/2014/main" id="{76DF34C8-2C4A-5947-043E-B3662914B0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949" y="5883808"/>
            <a:ext cx="2304621" cy="956417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99F137B-B937-A95C-DC94-93CA6C76B716}"/>
              </a:ext>
            </a:extLst>
          </p:cNvPr>
          <p:cNvSpPr txBox="1"/>
          <p:nvPr/>
        </p:nvSpPr>
        <p:spPr>
          <a:xfrm>
            <a:off x="8493449" y="5177511"/>
            <a:ext cx="2411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STM </a:t>
            </a:r>
            <a:r>
              <a:rPr lang="fr-FR" i="1" dirty="0" err="1"/>
              <a:t>analysis</a:t>
            </a:r>
            <a:endParaRPr lang="fr-FR" i="1" dirty="0"/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C91798BD-FB4F-54FD-45EA-EE2BBA8D7F12}"/>
              </a:ext>
            </a:extLst>
          </p:cNvPr>
          <p:cNvCxnSpPr>
            <a:cxnSpLocks/>
          </p:cNvCxnSpPr>
          <p:nvPr/>
        </p:nvCxnSpPr>
        <p:spPr>
          <a:xfrm flipV="1">
            <a:off x="7151929" y="3893204"/>
            <a:ext cx="0" cy="2177418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7523D41F-3041-DC79-B849-01688B0918F1}"/>
              </a:ext>
            </a:extLst>
          </p:cNvPr>
          <p:cNvCxnSpPr>
            <a:cxnSpLocks/>
          </p:cNvCxnSpPr>
          <p:nvPr/>
        </p:nvCxnSpPr>
        <p:spPr>
          <a:xfrm flipV="1">
            <a:off x="7127024" y="3893204"/>
            <a:ext cx="1018451" cy="1518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  <a:prstDash val="sys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age 18" descr="Une image contenant balle, sphère, marbre&#10;&#10;Description générée automatiquement">
            <a:extLst>
              <a:ext uri="{FF2B5EF4-FFF2-40B4-BE49-F238E27FC236}">
                <a16:creationId xmlns:a16="http://schemas.microsoft.com/office/drawing/2014/main" id="{0E0FDBC1-CE61-3064-DECD-3EF61A7348C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0567" y="6013082"/>
            <a:ext cx="1168205" cy="817743"/>
          </a:xfrm>
          <a:prstGeom prst="rect">
            <a:avLst/>
          </a:prstGeom>
        </p:spPr>
      </p:pic>
      <p:pic>
        <p:nvPicPr>
          <p:cNvPr id="20" name="Image 19" descr="Une image contenant personne, Visage humain, arbre, sourire&#10;&#10;Description générée automatiquement">
            <a:extLst>
              <a:ext uri="{FF2B5EF4-FFF2-40B4-BE49-F238E27FC236}">
                <a16:creationId xmlns:a16="http://schemas.microsoft.com/office/drawing/2014/main" id="{E7B5AB89-9857-2C5A-2A31-4812F9A4532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7529" y="80781"/>
            <a:ext cx="1071562" cy="1071562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FA107572-70AC-9C9F-EEC2-A6E742711C7E}"/>
              </a:ext>
            </a:extLst>
          </p:cNvPr>
          <p:cNvSpPr txBox="1"/>
          <p:nvPr/>
        </p:nvSpPr>
        <p:spPr>
          <a:xfrm>
            <a:off x="10168908" y="1153027"/>
            <a:ext cx="2411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Imad </a:t>
            </a:r>
            <a:r>
              <a:rPr lang="fr-FR" i="1" dirty="0" err="1"/>
              <a:t>Arfaoui</a:t>
            </a:r>
            <a:endParaRPr lang="fr-FR" i="1" dirty="0"/>
          </a:p>
        </p:txBody>
      </p:sp>
      <p:pic>
        <p:nvPicPr>
          <p:cNvPr id="22" name="Image 21" descr="Une image contenant Visage humain, personne, sourire, habits&#10;&#10;Description générée automatiquement">
            <a:extLst>
              <a:ext uri="{FF2B5EF4-FFF2-40B4-BE49-F238E27FC236}">
                <a16:creationId xmlns:a16="http://schemas.microsoft.com/office/drawing/2014/main" id="{A2258B19-FE13-B854-3F40-4A79A52556D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754" y="69789"/>
            <a:ext cx="1082554" cy="1082554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0A026334-DBBE-8E55-32F7-FFA670FCBADF}"/>
              </a:ext>
            </a:extLst>
          </p:cNvPr>
          <p:cNvSpPr txBox="1"/>
          <p:nvPr/>
        </p:nvSpPr>
        <p:spPr>
          <a:xfrm>
            <a:off x="8930504" y="1153027"/>
            <a:ext cx="2411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Léa Ibos</a:t>
            </a:r>
          </a:p>
        </p:txBody>
      </p:sp>
    </p:spTree>
    <p:extLst>
      <p:ext uri="{BB962C8B-B14F-4D97-AF65-F5344CB8AC3E}">
        <p14:creationId xmlns:p14="http://schemas.microsoft.com/office/powerpoint/2010/main" val="24267441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4">
            <a:extLst>
              <a:ext uri="{FF2B5EF4-FFF2-40B4-BE49-F238E27FC236}">
                <a16:creationId xmlns:a16="http://schemas.microsoft.com/office/drawing/2014/main" id="{25F4502C-6B9C-FE78-B65A-E07A8F713BC5}"/>
              </a:ext>
            </a:extLst>
          </p:cNvPr>
          <p:cNvSpPr/>
          <p:nvPr/>
        </p:nvSpPr>
        <p:spPr>
          <a:xfrm>
            <a:off x="0" y="-39189"/>
            <a:ext cx="12192000" cy="140937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Retângulo de cantos arredondados 9">
            <a:extLst>
              <a:ext uri="{FF2B5EF4-FFF2-40B4-BE49-F238E27FC236}">
                <a16:creationId xmlns:a16="http://schemas.microsoft.com/office/drawing/2014/main" id="{D0955C9B-3117-CD70-942C-07C3F7B0CADF}"/>
              </a:ext>
            </a:extLst>
          </p:cNvPr>
          <p:cNvSpPr/>
          <p:nvPr/>
        </p:nvSpPr>
        <p:spPr>
          <a:xfrm>
            <a:off x="1122853" y="1768324"/>
            <a:ext cx="10124268" cy="3775025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84FC75E-9AF3-B2E7-7C79-BE76F69F74B4}"/>
              </a:ext>
            </a:extLst>
          </p:cNvPr>
          <p:cNvSpPr txBox="1"/>
          <p:nvPr/>
        </p:nvSpPr>
        <p:spPr>
          <a:xfrm>
            <a:off x="1509855" y="1954858"/>
            <a:ext cx="5958592" cy="442674"/>
          </a:xfrm>
          <a:prstGeom prst="roundRect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2000" b="1" dirty="0" err="1"/>
              <a:t>Postdoctoral</a:t>
            </a:r>
            <a:r>
              <a:rPr lang="pt-BR" sz="2000" b="1" dirty="0"/>
              <a:t> </a:t>
            </a:r>
            <a:r>
              <a:rPr lang="pt-BR" sz="2000" b="1" dirty="0" err="1"/>
              <a:t>researcher</a:t>
            </a:r>
            <a:r>
              <a:rPr lang="pt-BR" sz="2000" b="1" dirty="0"/>
              <a:t>:</a:t>
            </a:r>
            <a:r>
              <a:rPr lang="pt-BR" sz="2000" dirty="0"/>
              <a:t> </a:t>
            </a:r>
            <a:r>
              <a:rPr lang="pt-BR" sz="2000" dirty="0" err="1"/>
              <a:t>Dr</a:t>
            </a:r>
            <a:r>
              <a:rPr lang="pt-BR" sz="2000" baseline="30000" dirty="0" err="1"/>
              <a:t>a</a:t>
            </a:r>
            <a:r>
              <a:rPr lang="pt-BR" sz="2000" baseline="30000" dirty="0"/>
              <a:t> </a:t>
            </a:r>
            <a:r>
              <a:rPr lang="pt-BR" sz="2000" dirty="0"/>
              <a:t>Fernanda Jorge Gonçalves</a:t>
            </a:r>
          </a:p>
        </p:txBody>
      </p:sp>
      <p:sp>
        <p:nvSpPr>
          <p:cNvPr id="5" name="CaixaDeTexto 6">
            <a:extLst>
              <a:ext uri="{FF2B5EF4-FFF2-40B4-BE49-F238E27FC236}">
                <a16:creationId xmlns:a16="http://schemas.microsoft.com/office/drawing/2014/main" id="{CE87B8A2-71ED-9472-873D-4233339449D1}"/>
              </a:ext>
            </a:extLst>
          </p:cNvPr>
          <p:cNvSpPr txBox="1"/>
          <p:nvPr/>
        </p:nvSpPr>
        <p:spPr>
          <a:xfrm>
            <a:off x="1509856" y="2668199"/>
            <a:ext cx="5105665" cy="442674"/>
          </a:xfrm>
          <a:prstGeom prst="roundRect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/>
              <a:t>Arrival:</a:t>
            </a:r>
            <a:r>
              <a:rPr lang="en-US" sz="2000" dirty="0"/>
              <a:t> November, 2023</a:t>
            </a:r>
            <a:endParaRPr lang="pt-BR" sz="2000" dirty="0"/>
          </a:p>
        </p:txBody>
      </p:sp>
      <p:pic>
        <p:nvPicPr>
          <p:cNvPr id="6" name="Imagem 7">
            <a:extLst>
              <a:ext uri="{FF2B5EF4-FFF2-40B4-BE49-F238E27FC236}">
                <a16:creationId xmlns:a16="http://schemas.microsoft.com/office/drawing/2014/main" id="{8C208336-1084-5392-8D33-6FB5644072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841" b="22160"/>
          <a:stretch/>
        </p:blipFill>
        <p:spPr>
          <a:xfrm>
            <a:off x="1235196" y="5946628"/>
            <a:ext cx="1428484" cy="809411"/>
          </a:xfrm>
          <a:prstGeom prst="rect">
            <a:avLst/>
          </a:prstGeom>
        </p:spPr>
      </p:pic>
      <p:pic>
        <p:nvPicPr>
          <p:cNvPr id="7" name="Imagem 11">
            <a:extLst>
              <a:ext uri="{FF2B5EF4-FFF2-40B4-BE49-F238E27FC236}">
                <a16:creationId xmlns:a16="http://schemas.microsoft.com/office/drawing/2014/main" id="{43DDB3E8-6F1E-0E75-0941-088472D41B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8282" y="5981342"/>
            <a:ext cx="870181" cy="719391"/>
          </a:xfrm>
          <a:prstGeom prst="rect">
            <a:avLst/>
          </a:prstGeom>
        </p:spPr>
      </p:pic>
      <p:sp>
        <p:nvSpPr>
          <p:cNvPr id="8" name="CaixaDeTexto 12">
            <a:extLst>
              <a:ext uri="{FF2B5EF4-FFF2-40B4-BE49-F238E27FC236}">
                <a16:creationId xmlns:a16="http://schemas.microsoft.com/office/drawing/2014/main" id="{50C2FD3E-A897-5808-C966-A44861DA3FDE}"/>
              </a:ext>
            </a:extLst>
          </p:cNvPr>
          <p:cNvSpPr txBox="1"/>
          <p:nvPr/>
        </p:nvSpPr>
        <p:spPr>
          <a:xfrm>
            <a:off x="1509855" y="3388082"/>
            <a:ext cx="5105665" cy="442674"/>
          </a:xfrm>
          <a:prstGeom prst="roundRect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dirty="0"/>
              <a:t>Departure: </a:t>
            </a:r>
            <a:r>
              <a:rPr lang="en-US" sz="2000" dirty="0"/>
              <a:t>August, 2024</a:t>
            </a:r>
            <a:endParaRPr lang="pt-BR" sz="2000" dirty="0"/>
          </a:p>
        </p:txBody>
      </p:sp>
      <p:sp>
        <p:nvSpPr>
          <p:cNvPr id="9" name="CaixaDeTexto 15">
            <a:extLst>
              <a:ext uri="{FF2B5EF4-FFF2-40B4-BE49-F238E27FC236}">
                <a16:creationId xmlns:a16="http://schemas.microsoft.com/office/drawing/2014/main" id="{F6AB227C-F4B5-5EFF-FD2A-0B9997FDD69E}"/>
              </a:ext>
            </a:extLst>
          </p:cNvPr>
          <p:cNvSpPr txBox="1"/>
          <p:nvPr/>
        </p:nvSpPr>
        <p:spPr>
          <a:xfrm>
            <a:off x="1509856" y="4109045"/>
            <a:ext cx="5105664" cy="442674"/>
          </a:xfrm>
          <a:prstGeom prst="roundRect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2000" b="1" dirty="0"/>
              <a:t>Financial </a:t>
            </a:r>
            <a:r>
              <a:rPr lang="pt-BR" sz="2000" b="1" dirty="0" err="1"/>
              <a:t>Support</a:t>
            </a:r>
            <a:r>
              <a:rPr lang="pt-BR" sz="2000" b="1" dirty="0"/>
              <a:t>:</a:t>
            </a:r>
            <a:r>
              <a:rPr lang="pt-BR" sz="2000" dirty="0"/>
              <a:t> CAPES/COFECUB</a:t>
            </a:r>
          </a:p>
        </p:txBody>
      </p:sp>
      <p:sp>
        <p:nvSpPr>
          <p:cNvPr id="10" name="CaixaDeTexto 19">
            <a:extLst>
              <a:ext uri="{FF2B5EF4-FFF2-40B4-BE49-F238E27FC236}">
                <a16:creationId xmlns:a16="http://schemas.microsoft.com/office/drawing/2014/main" id="{2D32CF93-F58B-317F-D4F6-6CB9C132A0F8}"/>
              </a:ext>
            </a:extLst>
          </p:cNvPr>
          <p:cNvSpPr txBox="1"/>
          <p:nvPr/>
        </p:nvSpPr>
        <p:spPr>
          <a:xfrm>
            <a:off x="1509855" y="4830008"/>
            <a:ext cx="6426289" cy="442674"/>
          </a:xfrm>
          <a:prstGeom prst="roundRect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2000" b="1" dirty="0" err="1"/>
              <a:t>Search</a:t>
            </a:r>
            <a:r>
              <a:rPr lang="pt-BR" sz="2000" b="1" dirty="0"/>
              <a:t> </a:t>
            </a:r>
            <a:r>
              <a:rPr lang="pt-BR" sz="2000" b="1" dirty="0" err="1"/>
              <a:t>Group</a:t>
            </a:r>
            <a:r>
              <a:rPr lang="pt-BR" sz="2000" b="1" dirty="0"/>
              <a:t>: </a:t>
            </a:r>
            <a:r>
              <a:rPr lang="pt-BR" sz="2000" dirty="0" err="1"/>
              <a:t>Synthèse</a:t>
            </a:r>
            <a:r>
              <a:rPr lang="pt-BR" sz="2000" dirty="0"/>
              <a:t> </a:t>
            </a:r>
            <a:r>
              <a:rPr lang="pt-BR" sz="2000" dirty="0" err="1"/>
              <a:t>Organique</a:t>
            </a:r>
            <a:r>
              <a:rPr lang="pt-BR" sz="2000" dirty="0"/>
              <a:t> (SORG) – PRIM </a:t>
            </a:r>
            <a:r>
              <a:rPr lang="pt-BR" sz="2000" dirty="0" err="1"/>
              <a:t>Damien</a:t>
            </a:r>
            <a:endParaRPr lang="pt-BR" sz="2000" dirty="0"/>
          </a:p>
        </p:txBody>
      </p:sp>
      <p:pic>
        <p:nvPicPr>
          <p:cNvPr id="11" name="Imagem 21">
            <a:extLst>
              <a:ext uri="{FF2B5EF4-FFF2-40B4-BE49-F238E27FC236}">
                <a16:creationId xmlns:a16="http://schemas.microsoft.com/office/drawing/2014/main" id="{F8F74207-B434-7C9D-4ABC-BF623BAF81A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8455" r="-184" b="32783"/>
          <a:stretch/>
        </p:blipFill>
        <p:spPr>
          <a:xfrm>
            <a:off x="9792058" y="5951766"/>
            <a:ext cx="1567406" cy="809411"/>
          </a:xfrm>
          <a:prstGeom prst="rect">
            <a:avLst/>
          </a:prstGeom>
        </p:spPr>
      </p:pic>
      <p:pic>
        <p:nvPicPr>
          <p:cNvPr id="12" name="Imagem 22">
            <a:extLst>
              <a:ext uri="{FF2B5EF4-FFF2-40B4-BE49-F238E27FC236}">
                <a16:creationId xmlns:a16="http://schemas.microsoft.com/office/drawing/2014/main" id="{A6123B86-4FA9-EF54-49A7-C8A8B9C88C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2232" y="5981342"/>
            <a:ext cx="1651858" cy="809411"/>
          </a:xfrm>
          <a:prstGeom prst="rect">
            <a:avLst/>
          </a:prstGeom>
        </p:spPr>
      </p:pic>
      <p:pic>
        <p:nvPicPr>
          <p:cNvPr id="13" name="Imagem 23">
            <a:extLst>
              <a:ext uri="{FF2B5EF4-FFF2-40B4-BE49-F238E27FC236}">
                <a16:creationId xmlns:a16="http://schemas.microsoft.com/office/drawing/2014/main" id="{16FFFE27-60F9-A561-778A-418486A6972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308" t="22858" r="12956" b="20381"/>
          <a:stretch/>
        </p:blipFill>
        <p:spPr>
          <a:xfrm>
            <a:off x="2921648" y="5946628"/>
            <a:ext cx="1588666" cy="809411"/>
          </a:xfrm>
          <a:prstGeom prst="rect">
            <a:avLst/>
          </a:prstGeom>
        </p:spPr>
      </p:pic>
      <p:sp>
        <p:nvSpPr>
          <p:cNvPr id="14" name="CaixaDeTexto 1">
            <a:extLst>
              <a:ext uri="{FF2B5EF4-FFF2-40B4-BE49-F238E27FC236}">
                <a16:creationId xmlns:a16="http://schemas.microsoft.com/office/drawing/2014/main" id="{4BEEEFA5-9ECA-F415-FE2B-E682F5362346}"/>
              </a:ext>
            </a:extLst>
          </p:cNvPr>
          <p:cNvSpPr txBox="1"/>
          <p:nvPr/>
        </p:nvSpPr>
        <p:spPr>
          <a:xfrm>
            <a:off x="1061982" y="150798"/>
            <a:ext cx="10132887" cy="11237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3000" b="1" dirty="0">
                <a:solidFill>
                  <a:schemeClr val="bg1"/>
                </a:solidFill>
              </a:rPr>
              <a:t>New </a:t>
            </a:r>
            <a:r>
              <a:rPr lang="pt-BR" sz="3000" b="1" dirty="0" err="1">
                <a:solidFill>
                  <a:schemeClr val="bg1"/>
                </a:solidFill>
              </a:rPr>
              <a:t>catalysts</a:t>
            </a:r>
            <a:r>
              <a:rPr lang="pt-BR" sz="3000" b="1" dirty="0">
                <a:solidFill>
                  <a:schemeClr val="bg1"/>
                </a:solidFill>
              </a:rPr>
              <a:t> </a:t>
            </a:r>
            <a:r>
              <a:rPr lang="pt-BR" sz="3000" b="1" dirty="0" err="1">
                <a:solidFill>
                  <a:schemeClr val="bg1"/>
                </a:solidFill>
              </a:rPr>
              <a:t>from</a:t>
            </a:r>
            <a:r>
              <a:rPr lang="pt-BR" sz="3000" b="1" dirty="0">
                <a:solidFill>
                  <a:schemeClr val="bg1"/>
                </a:solidFill>
              </a:rPr>
              <a:t> </a:t>
            </a:r>
            <a:r>
              <a:rPr lang="pt-BR" sz="3000" b="1" dirty="0" err="1">
                <a:solidFill>
                  <a:schemeClr val="bg1"/>
                </a:solidFill>
              </a:rPr>
              <a:t>different</a:t>
            </a:r>
            <a:r>
              <a:rPr lang="pt-BR" sz="3000" b="1" dirty="0">
                <a:solidFill>
                  <a:schemeClr val="bg1"/>
                </a:solidFill>
              </a:rPr>
              <a:t> </a:t>
            </a:r>
            <a:r>
              <a:rPr lang="pt-BR" sz="3000" b="1" dirty="0" err="1">
                <a:solidFill>
                  <a:schemeClr val="bg1"/>
                </a:solidFill>
              </a:rPr>
              <a:t>biomasses</a:t>
            </a:r>
            <a:r>
              <a:rPr lang="pt-BR" sz="3000" b="1" dirty="0">
                <a:solidFill>
                  <a:schemeClr val="bg1"/>
                </a:solidFill>
              </a:rPr>
              <a:t> for </a:t>
            </a:r>
            <a:r>
              <a:rPr lang="pt-BR" sz="3000" b="1" dirty="0" err="1">
                <a:solidFill>
                  <a:schemeClr val="bg1"/>
                </a:solidFill>
              </a:rPr>
              <a:t>the</a:t>
            </a:r>
            <a:r>
              <a:rPr lang="pt-BR" sz="3000" b="1" dirty="0">
                <a:solidFill>
                  <a:schemeClr val="bg1"/>
                </a:solidFill>
              </a:rPr>
              <a:t> </a:t>
            </a:r>
            <a:r>
              <a:rPr lang="pt-BR" sz="3000" b="1" dirty="0" err="1">
                <a:solidFill>
                  <a:schemeClr val="bg1"/>
                </a:solidFill>
              </a:rPr>
              <a:t>synthesis</a:t>
            </a:r>
            <a:r>
              <a:rPr lang="pt-BR" sz="3000" b="1" dirty="0">
                <a:solidFill>
                  <a:schemeClr val="bg1"/>
                </a:solidFill>
              </a:rPr>
              <a:t> </a:t>
            </a:r>
            <a:r>
              <a:rPr lang="pt-BR" sz="3000" b="1" dirty="0" err="1">
                <a:solidFill>
                  <a:schemeClr val="bg1"/>
                </a:solidFill>
              </a:rPr>
              <a:t>of</a:t>
            </a:r>
            <a:r>
              <a:rPr lang="pt-BR" sz="3000" b="1" dirty="0">
                <a:solidFill>
                  <a:schemeClr val="bg1"/>
                </a:solidFill>
              </a:rPr>
              <a:t> </a:t>
            </a:r>
            <a:r>
              <a:rPr lang="pt-BR" sz="3000" b="1" dirty="0" err="1">
                <a:solidFill>
                  <a:schemeClr val="bg1"/>
                </a:solidFill>
              </a:rPr>
              <a:t>coumarins</a:t>
            </a:r>
            <a:r>
              <a:rPr lang="pt-BR" sz="3000" b="1" dirty="0">
                <a:solidFill>
                  <a:schemeClr val="bg1"/>
                </a:solidFill>
              </a:rPr>
              <a:t> </a:t>
            </a:r>
            <a:r>
              <a:rPr lang="pt-BR" sz="3000" b="1" dirty="0" err="1">
                <a:solidFill>
                  <a:schemeClr val="bg1"/>
                </a:solidFill>
              </a:rPr>
              <a:t>and</a:t>
            </a:r>
            <a:r>
              <a:rPr lang="pt-BR" sz="3000" b="1" dirty="0">
                <a:solidFill>
                  <a:schemeClr val="bg1"/>
                </a:solidFill>
              </a:rPr>
              <a:t> </a:t>
            </a:r>
            <a:r>
              <a:rPr lang="pt-BR" sz="3000" b="1" dirty="0" err="1">
                <a:solidFill>
                  <a:schemeClr val="bg1"/>
                </a:solidFill>
              </a:rPr>
              <a:t>selective</a:t>
            </a:r>
            <a:r>
              <a:rPr lang="pt-BR" sz="3000" b="1" dirty="0">
                <a:solidFill>
                  <a:schemeClr val="bg1"/>
                </a:solidFill>
              </a:rPr>
              <a:t> </a:t>
            </a:r>
            <a:r>
              <a:rPr lang="pt-BR" sz="3000" b="1" dirty="0" err="1">
                <a:solidFill>
                  <a:schemeClr val="bg1"/>
                </a:solidFill>
              </a:rPr>
              <a:t>oxidation</a:t>
            </a:r>
            <a:r>
              <a:rPr lang="pt-BR" sz="3000" b="1" dirty="0">
                <a:solidFill>
                  <a:schemeClr val="bg1"/>
                </a:solidFill>
              </a:rPr>
              <a:t> </a:t>
            </a:r>
            <a:r>
              <a:rPr lang="pt-BR" sz="3000" b="1" dirty="0" err="1">
                <a:solidFill>
                  <a:schemeClr val="bg1"/>
                </a:solidFill>
              </a:rPr>
              <a:t>of</a:t>
            </a:r>
            <a:r>
              <a:rPr lang="pt-BR" sz="3000" b="1" dirty="0">
                <a:solidFill>
                  <a:schemeClr val="bg1"/>
                </a:solidFill>
              </a:rPr>
              <a:t> </a:t>
            </a:r>
            <a:r>
              <a:rPr lang="pt-BR" sz="3000" b="1" dirty="0" err="1">
                <a:solidFill>
                  <a:schemeClr val="bg1"/>
                </a:solidFill>
              </a:rPr>
              <a:t>glycerol</a:t>
            </a:r>
            <a:r>
              <a:rPr lang="pt-BR" sz="3000" b="1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5" name="Imagem 10">
            <a:extLst>
              <a:ext uri="{FF2B5EF4-FFF2-40B4-BE49-F238E27FC236}">
                <a16:creationId xmlns:a16="http://schemas.microsoft.com/office/drawing/2014/main" id="{CEE5BF19-F1F4-3F04-D3EA-ECC2DAD53B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96431" y="5968602"/>
            <a:ext cx="1727833" cy="792575"/>
          </a:xfrm>
          <a:prstGeom prst="rect">
            <a:avLst/>
          </a:prstGeom>
        </p:spPr>
      </p:pic>
      <p:pic>
        <p:nvPicPr>
          <p:cNvPr id="16" name="Imagem 16">
            <a:extLst>
              <a:ext uri="{FF2B5EF4-FFF2-40B4-BE49-F238E27FC236}">
                <a16:creationId xmlns:a16="http://schemas.microsoft.com/office/drawing/2014/main" id="{B12B29F7-A7EA-93C8-EF88-9F8D9BDBD2E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5" t="21001" r="13539" b="26738"/>
          <a:stretch/>
        </p:blipFill>
        <p:spPr>
          <a:xfrm>
            <a:off x="8072312" y="2158112"/>
            <a:ext cx="2805396" cy="29621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7" name="Imagem 13">
            <a:extLst>
              <a:ext uri="{FF2B5EF4-FFF2-40B4-BE49-F238E27FC236}">
                <a16:creationId xmlns:a16="http://schemas.microsoft.com/office/drawing/2014/main" id="{B9B24365-99BF-99EB-BD3A-26551CC84ED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9746" t="17857" r="8349" b="6905"/>
          <a:stretch/>
        </p:blipFill>
        <p:spPr>
          <a:xfrm>
            <a:off x="9817779" y="4287305"/>
            <a:ext cx="1663794" cy="122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9369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3">
            <a:extLst>
              <a:ext uri="{FF2B5EF4-FFF2-40B4-BE49-F238E27FC236}">
                <a16:creationId xmlns:a16="http://schemas.microsoft.com/office/drawing/2014/main" id="{BD70B2DC-D4AE-E8FA-1758-555A04C1FF0D}"/>
              </a:ext>
            </a:extLst>
          </p:cNvPr>
          <p:cNvSpPr txBox="1"/>
          <p:nvPr/>
        </p:nvSpPr>
        <p:spPr>
          <a:xfrm>
            <a:off x="624441" y="1007158"/>
            <a:ext cx="7321249" cy="2315528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2000" b="1" dirty="0"/>
              <a:t>PhD (2022) - Universidade Federal de Minas Gerais</a:t>
            </a:r>
          </a:p>
          <a:p>
            <a:endParaRPr lang="pt-BR" sz="2000" b="1" dirty="0"/>
          </a:p>
          <a:p>
            <a:pPr algn="just">
              <a:lnSpc>
                <a:spcPct val="150000"/>
              </a:lnSpc>
            </a:pPr>
            <a:r>
              <a:rPr lang="en-US" sz="2000" dirty="0"/>
              <a:t>Studies for the extraction of chitin, </a:t>
            </a:r>
            <a:r>
              <a:rPr lang="en-US" sz="2000" dirty="0" err="1"/>
              <a:t>obtention</a:t>
            </a:r>
            <a:r>
              <a:rPr lang="en-US" sz="2000" dirty="0"/>
              <a:t> and chemical modification of chitosan via the </a:t>
            </a:r>
            <a:r>
              <a:rPr lang="en-US" sz="2000" dirty="0" err="1"/>
              <a:t>Zincke</a:t>
            </a:r>
            <a:r>
              <a:rPr lang="en-US" sz="2000" dirty="0"/>
              <a:t> reaction, and preparation of chitosan-based films for application in food packaging</a:t>
            </a:r>
            <a:r>
              <a:rPr lang="pt-BR" sz="2000" b="1" dirty="0"/>
              <a:t>.</a:t>
            </a:r>
          </a:p>
        </p:txBody>
      </p:sp>
      <p:pic>
        <p:nvPicPr>
          <p:cNvPr id="3" name="Imagem 7">
            <a:extLst>
              <a:ext uri="{FF2B5EF4-FFF2-40B4-BE49-F238E27FC236}">
                <a16:creationId xmlns:a16="http://schemas.microsoft.com/office/drawing/2014/main" id="{FFAEE2C6-2531-4D55-8442-5F460F6EA4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841" b="22160"/>
          <a:stretch/>
        </p:blipFill>
        <p:spPr>
          <a:xfrm>
            <a:off x="1235196" y="5946628"/>
            <a:ext cx="1428484" cy="809411"/>
          </a:xfrm>
          <a:prstGeom prst="rect">
            <a:avLst/>
          </a:prstGeom>
        </p:spPr>
      </p:pic>
      <p:pic>
        <p:nvPicPr>
          <p:cNvPr id="4" name="Imagem 11">
            <a:extLst>
              <a:ext uri="{FF2B5EF4-FFF2-40B4-BE49-F238E27FC236}">
                <a16:creationId xmlns:a16="http://schemas.microsoft.com/office/drawing/2014/main" id="{74B346B3-2652-4E58-BB9B-159D1B5061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8282" y="5981342"/>
            <a:ext cx="870181" cy="719391"/>
          </a:xfrm>
          <a:prstGeom prst="rect">
            <a:avLst/>
          </a:prstGeom>
        </p:spPr>
      </p:pic>
      <p:pic>
        <p:nvPicPr>
          <p:cNvPr id="5" name="Imagem 21">
            <a:extLst>
              <a:ext uri="{FF2B5EF4-FFF2-40B4-BE49-F238E27FC236}">
                <a16:creationId xmlns:a16="http://schemas.microsoft.com/office/drawing/2014/main" id="{5FE19F72-9C3B-4B0E-2EB1-14F46DAC665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8455" r="-184" b="32783"/>
          <a:stretch/>
        </p:blipFill>
        <p:spPr>
          <a:xfrm>
            <a:off x="9792058" y="5951766"/>
            <a:ext cx="1567406" cy="809411"/>
          </a:xfrm>
          <a:prstGeom prst="rect">
            <a:avLst/>
          </a:prstGeom>
        </p:spPr>
      </p:pic>
      <p:pic>
        <p:nvPicPr>
          <p:cNvPr id="6" name="Imagem 22">
            <a:extLst>
              <a:ext uri="{FF2B5EF4-FFF2-40B4-BE49-F238E27FC236}">
                <a16:creationId xmlns:a16="http://schemas.microsoft.com/office/drawing/2014/main" id="{E4B5EEDA-76ED-37D4-5E4F-C02C65C7DF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2232" y="5981342"/>
            <a:ext cx="1651858" cy="809411"/>
          </a:xfrm>
          <a:prstGeom prst="rect">
            <a:avLst/>
          </a:prstGeom>
        </p:spPr>
      </p:pic>
      <p:pic>
        <p:nvPicPr>
          <p:cNvPr id="7" name="Imagem 23">
            <a:extLst>
              <a:ext uri="{FF2B5EF4-FFF2-40B4-BE49-F238E27FC236}">
                <a16:creationId xmlns:a16="http://schemas.microsoft.com/office/drawing/2014/main" id="{84013658-C694-A1DF-705E-F4CBA56261D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308" t="22858" r="12956" b="20381"/>
          <a:stretch/>
        </p:blipFill>
        <p:spPr>
          <a:xfrm>
            <a:off x="2921648" y="5946628"/>
            <a:ext cx="1588666" cy="809411"/>
          </a:xfrm>
          <a:prstGeom prst="rect">
            <a:avLst/>
          </a:prstGeom>
        </p:spPr>
      </p:pic>
      <p:pic>
        <p:nvPicPr>
          <p:cNvPr id="8" name="Imagem 10">
            <a:extLst>
              <a:ext uri="{FF2B5EF4-FFF2-40B4-BE49-F238E27FC236}">
                <a16:creationId xmlns:a16="http://schemas.microsoft.com/office/drawing/2014/main" id="{317A3DD1-DC63-B3D8-5E48-9F0B74A5E62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96431" y="5968602"/>
            <a:ext cx="1727833" cy="792575"/>
          </a:xfrm>
          <a:prstGeom prst="rect">
            <a:avLst/>
          </a:prstGeom>
        </p:spPr>
      </p:pic>
      <p:pic>
        <p:nvPicPr>
          <p:cNvPr id="9" name="Imagem 2">
            <a:extLst>
              <a:ext uri="{FF2B5EF4-FFF2-40B4-BE49-F238E27FC236}">
                <a16:creationId xmlns:a16="http://schemas.microsoft.com/office/drawing/2014/main" id="{4376377C-52EB-0966-6720-AF9EBD0E4D8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08161" y="162461"/>
            <a:ext cx="3223482" cy="4004923"/>
          </a:xfrm>
          <a:prstGeom prst="rect">
            <a:avLst/>
          </a:prstGeom>
        </p:spPr>
      </p:pic>
      <p:cxnSp>
        <p:nvCxnSpPr>
          <p:cNvPr id="10" name="Conector reto 8">
            <a:extLst>
              <a:ext uri="{FF2B5EF4-FFF2-40B4-BE49-F238E27FC236}">
                <a16:creationId xmlns:a16="http://schemas.microsoft.com/office/drawing/2014/main" id="{07C4E518-C574-47DE-2864-BDB2EDE08F53}"/>
              </a:ext>
            </a:extLst>
          </p:cNvPr>
          <p:cNvCxnSpPr/>
          <p:nvPr/>
        </p:nvCxnSpPr>
        <p:spPr>
          <a:xfrm flipH="1" flipV="1">
            <a:off x="11201400" y="2706329"/>
            <a:ext cx="449828" cy="166143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24">
            <a:extLst>
              <a:ext uri="{FF2B5EF4-FFF2-40B4-BE49-F238E27FC236}">
                <a16:creationId xmlns:a16="http://schemas.microsoft.com/office/drawing/2014/main" id="{8631EBE0-0BD2-EF4E-9E32-8BC6C7EF248D}"/>
              </a:ext>
            </a:extLst>
          </p:cNvPr>
          <p:cNvCxnSpPr/>
          <p:nvPr/>
        </p:nvCxnSpPr>
        <p:spPr>
          <a:xfrm flipV="1">
            <a:off x="8897073" y="2706329"/>
            <a:ext cx="2304327" cy="171818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ixaDeTexto 13">
            <a:extLst>
              <a:ext uri="{FF2B5EF4-FFF2-40B4-BE49-F238E27FC236}">
                <a16:creationId xmlns:a16="http://schemas.microsoft.com/office/drawing/2014/main" id="{087AD381-48B3-4916-9BB4-38F119DF4409}"/>
              </a:ext>
            </a:extLst>
          </p:cNvPr>
          <p:cNvSpPr txBox="1"/>
          <p:nvPr/>
        </p:nvSpPr>
        <p:spPr>
          <a:xfrm>
            <a:off x="631501" y="3976170"/>
            <a:ext cx="7307127" cy="78319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2000" b="1" dirty="0"/>
              <a:t>Professor (2022 - 2023) - Universidade do Estado de Minas Gerais</a:t>
            </a:r>
          </a:p>
          <a:p>
            <a:endParaRPr lang="pt-BR" sz="2000" b="1" dirty="0"/>
          </a:p>
        </p:txBody>
      </p:sp>
      <p:pic>
        <p:nvPicPr>
          <p:cNvPr id="13" name="Picture 2" descr="Igreja Pampulha Stock Photos - Free &amp; Royalty-Free Stock Photos from  Dreamstime">
            <a:extLst>
              <a:ext uri="{FF2B5EF4-FFF2-40B4-BE49-F238E27FC236}">
                <a16:creationId xmlns:a16="http://schemas.microsoft.com/office/drawing/2014/main" id="{6B5089A8-AE3D-5322-2F0F-04F98C09EA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1" r="754"/>
          <a:stretch/>
        </p:blipFill>
        <p:spPr bwMode="auto">
          <a:xfrm>
            <a:off x="8887274" y="4345645"/>
            <a:ext cx="2832221" cy="15019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41006791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393A69C-8924-953A-5CBB-67196EE4A93F}"/>
              </a:ext>
            </a:extLst>
          </p:cNvPr>
          <p:cNvSpPr/>
          <p:nvPr/>
        </p:nvSpPr>
        <p:spPr>
          <a:xfrm>
            <a:off x="623976" y="3355757"/>
            <a:ext cx="8233396" cy="695206"/>
          </a:xfrm>
          <a:prstGeom prst="rect">
            <a:avLst/>
          </a:prstGeom>
          <a:gradFill flip="none" rotWithShape="1">
            <a:gsLst>
              <a:gs pos="0">
                <a:srgbClr val="2F9D8D"/>
              </a:gs>
              <a:gs pos="100000">
                <a:srgbClr val="E9875D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" name="Straight Connector 9">
            <a:extLst>
              <a:ext uri="{FF2B5EF4-FFF2-40B4-BE49-F238E27FC236}">
                <a16:creationId xmlns:a16="http://schemas.microsoft.com/office/drawing/2014/main" id="{09BDEA42-FD1E-4DFF-7818-9A585AEBE894}"/>
              </a:ext>
            </a:extLst>
          </p:cNvPr>
          <p:cNvCxnSpPr/>
          <p:nvPr/>
        </p:nvCxnSpPr>
        <p:spPr>
          <a:xfrm>
            <a:off x="478705" y="3794136"/>
            <a:ext cx="1123459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79">
            <a:extLst>
              <a:ext uri="{FF2B5EF4-FFF2-40B4-BE49-F238E27FC236}">
                <a16:creationId xmlns:a16="http://schemas.microsoft.com/office/drawing/2014/main" id="{E16AD2B9-14ED-8B2F-4CB0-0C22196FCC9B}"/>
              </a:ext>
            </a:extLst>
          </p:cNvPr>
          <p:cNvSpPr/>
          <p:nvPr/>
        </p:nvSpPr>
        <p:spPr>
          <a:xfrm>
            <a:off x="1658646" y="948510"/>
            <a:ext cx="193141" cy="193141"/>
          </a:xfrm>
          <a:prstGeom prst="ellipse">
            <a:avLst/>
          </a:prstGeom>
          <a:solidFill>
            <a:srgbClr val="6A3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+mj-lt"/>
            </a:endParaRPr>
          </a:p>
        </p:txBody>
      </p:sp>
      <p:grpSp>
        <p:nvGrpSpPr>
          <p:cNvPr id="5" name="Group 82">
            <a:extLst>
              <a:ext uri="{FF2B5EF4-FFF2-40B4-BE49-F238E27FC236}">
                <a16:creationId xmlns:a16="http://schemas.microsoft.com/office/drawing/2014/main" id="{AB9A592B-B8BF-CDCD-6E45-3F843F884FB8}"/>
              </a:ext>
            </a:extLst>
          </p:cNvPr>
          <p:cNvGrpSpPr/>
          <p:nvPr/>
        </p:nvGrpSpPr>
        <p:grpSpPr>
          <a:xfrm flipH="1">
            <a:off x="1886562" y="481379"/>
            <a:ext cx="4673545" cy="810195"/>
            <a:chOff x="2461769" y="2743552"/>
            <a:chExt cx="2376031" cy="1192894"/>
          </a:xfrm>
        </p:grpSpPr>
        <p:sp>
          <p:nvSpPr>
            <p:cNvPr id="6" name="TextBox 83">
              <a:extLst>
                <a:ext uri="{FF2B5EF4-FFF2-40B4-BE49-F238E27FC236}">
                  <a16:creationId xmlns:a16="http://schemas.microsoft.com/office/drawing/2014/main" id="{9032D0B8-A307-D2E7-BB02-CBE51F072D86}"/>
                </a:ext>
              </a:extLst>
            </p:cNvPr>
            <p:cNvSpPr txBox="1"/>
            <p:nvPr/>
          </p:nvSpPr>
          <p:spPr>
            <a:xfrm>
              <a:off x="2461769" y="3101310"/>
              <a:ext cx="2376031" cy="8351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rgbClr val="502310"/>
                  </a:solidFill>
                </a:rPr>
                <a:t>ICR UMR 7273, AMU</a:t>
              </a:r>
            </a:p>
            <a:p>
              <a:r>
                <a:rPr lang="en-US" sz="1400" dirty="0">
                  <a:solidFill>
                    <a:srgbClr val="502310"/>
                  </a:solidFill>
                </a:rPr>
                <a:t>Synthesis of </a:t>
              </a:r>
              <a:r>
                <a:rPr lang="en-US" sz="1400" dirty="0" err="1">
                  <a:solidFill>
                    <a:srgbClr val="502310"/>
                  </a:solidFill>
                </a:rPr>
                <a:t>organoselenium</a:t>
              </a:r>
              <a:r>
                <a:rPr lang="en-US" sz="1400" dirty="0">
                  <a:solidFill>
                    <a:srgbClr val="502310"/>
                  </a:solidFill>
                </a:rPr>
                <a:t> compounds and their biological assessments</a:t>
              </a:r>
            </a:p>
          </p:txBody>
        </p:sp>
        <p:sp>
          <p:nvSpPr>
            <p:cNvPr id="7" name="TextBox 84">
              <a:extLst>
                <a:ext uri="{FF2B5EF4-FFF2-40B4-BE49-F238E27FC236}">
                  <a16:creationId xmlns:a16="http://schemas.microsoft.com/office/drawing/2014/main" id="{5EE90FFD-A1C5-7FA5-1E18-1554857EF5CA}"/>
                </a:ext>
              </a:extLst>
            </p:cNvPr>
            <p:cNvSpPr txBox="1"/>
            <p:nvPr/>
          </p:nvSpPr>
          <p:spPr>
            <a:xfrm>
              <a:off x="3178571" y="2743552"/>
              <a:ext cx="1659229" cy="30684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600">
                  <a:solidFill>
                    <a:schemeClr val="bg1"/>
                  </a:solidFill>
                  <a:latin typeface="+mj-lt"/>
                </a:defRPr>
              </a:lvl1pPr>
            </a:lstStyle>
            <a:p>
              <a:pPr algn="l"/>
              <a:r>
                <a:rPr lang="en-US" b="1" dirty="0">
                  <a:solidFill>
                    <a:srgbClr val="502310"/>
                  </a:solidFill>
                </a:rPr>
                <a:t>PhD in chemical sciences</a:t>
              </a:r>
            </a:p>
          </p:txBody>
        </p:sp>
      </p:grpSp>
      <p:sp>
        <p:nvSpPr>
          <p:cNvPr id="8" name="Oval 88">
            <a:extLst>
              <a:ext uri="{FF2B5EF4-FFF2-40B4-BE49-F238E27FC236}">
                <a16:creationId xmlns:a16="http://schemas.microsoft.com/office/drawing/2014/main" id="{502FCA0C-805D-CFC3-F2D6-7EE3C73B4034}"/>
              </a:ext>
            </a:extLst>
          </p:cNvPr>
          <p:cNvSpPr/>
          <p:nvPr/>
        </p:nvSpPr>
        <p:spPr>
          <a:xfrm>
            <a:off x="1418486" y="3358662"/>
            <a:ext cx="666771" cy="666771"/>
          </a:xfrm>
          <a:prstGeom prst="ellipse">
            <a:avLst/>
          </a:prstGeom>
          <a:solidFill>
            <a:srgbClr val="6A362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latin typeface="+mj-lt"/>
              </a:rPr>
              <a:t>2019</a:t>
            </a:r>
          </a:p>
        </p:txBody>
      </p:sp>
      <p:cxnSp>
        <p:nvCxnSpPr>
          <p:cNvPr id="9" name="Straight Connector 89">
            <a:extLst>
              <a:ext uri="{FF2B5EF4-FFF2-40B4-BE49-F238E27FC236}">
                <a16:creationId xmlns:a16="http://schemas.microsoft.com/office/drawing/2014/main" id="{4C3AA893-F224-A01D-C695-9C55CABA0A01}"/>
              </a:ext>
            </a:extLst>
          </p:cNvPr>
          <p:cNvCxnSpPr>
            <a:endCxn id="11" idx="0"/>
          </p:cNvCxnSpPr>
          <p:nvPr/>
        </p:nvCxnSpPr>
        <p:spPr>
          <a:xfrm flipH="1">
            <a:off x="3078116" y="3692048"/>
            <a:ext cx="2114" cy="2597448"/>
          </a:xfrm>
          <a:prstGeom prst="line">
            <a:avLst/>
          </a:prstGeom>
          <a:ln>
            <a:solidFill>
              <a:srgbClr val="6A362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1">
            <a:extLst>
              <a:ext uri="{FF2B5EF4-FFF2-40B4-BE49-F238E27FC236}">
                <a16:creationId xmlns:a16="http://schemas.microsoft.com/office/drawing/2014/main" id="{DBE70A7A-83C7-7200-0E8E-E994B02FCFE7}"/>
              </a:ext>
            </a:extLst>
          </p:cNvPr>
          <p:cNvSpPr/>
          <p:nvPr/>
        </p:nvSpPr>
        <p:spPr>
          <a:xfrm>
            <a:off x="2744730" y="3358662"/>
            <a:ext cx="666771" cy="666771"/>
          </a:xfrm>
          <a:prstGeom prst="ellipse">
            <a:avLst/>
          </a:prstGeom>
          <a:solidFill>
            <a:srgbClr val="6A362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latin typeface="+mj-lt"/>
              </a:rPr>
              <a:t>2021</a:t>
            </a:r>
          </a:p>
        </p:txBody>
      </p:sp>
      <p:sp>
        <p:nvSpPr>
          <p:cNvPr id="11" name="Oval 93">
            <a:extLst>
              <a:ext uri="{FF2B5EF4-FFF2-40B4-BE49-F238E27FC236}">
                <a16:creationId xmlns:a16="http://schemas.microsoft.com/office/drawing/2014/main" id="{56BAF69F-E000-4AB8-DB08-0E51DF51D526}"/>
              </a:ext>
            </a:extLst>
          </p:cNvPr>
          <p:cNvSpPr/>
          <p:nvPr/>
        </p:nvSpPr>
        <p:spPr>
          <a:xfrm>
            <a:off x="2981545" y="6289496"/>
            <a:ext cx="193141" cy="193141"/>
          </a:xfrm>
          <a:prstGeom prst="ellipse">
            <a:avLst/>
          </a:prstGeom>
          <a:solidFill>
            <a:srgbClr val="6A3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+mj-lt"/>
            </a:endParaRPr>
          </a:p>
        </p:txBody>
      </p:sp>
      <p:grpSp>
        <p:nvGrpSpPr>
          <p:cNvPr id="12" name="Group 94">
            <a:extLst>
              <a:ext uri="{FF2B5EF4-FFF2-40B4-BE49-F238E27FC236}">
                <a16:creationId xmlns:a16="http://schemas.microsoft.com/office/drawing/2014/main" id="{BF79A5E9-D700-CC70-2FB4-4D4EA12AE834}"/>
              </a:ext>
            </a:extLst>
          </p:cNvPr>
          <p:cNvGrpSpPr/>
          <p:nvPr/>
        </p:nvGrpSpPr>
        <p:grpSpPr>
          <a:xfrm flipH="1">
            <a:off x="3427735" y="5930038"/>
            <a:ext cx="4423106" cy="690801"/>
            <a:chOff x="2461769" y="2847797"/>
            <a:chExt cx="2396757" cy="673799"/>
          </a:xfrm>
        </p:grpSpPr>
        <p:sp>
          <p:nvSpPr>
            <p:cNvPr id="13" name="TextBox 95">
              <a:extLst>
                <a:ext uri="{FF2B5EF4-FFF2-40B4-BE49-F238E27FC236}">
                  <a16:creationId xmlns:a16="http://schemas.microsoft.com/office/drawing/2014/main" id="{7729DBFB-4FF6-F6A9-9348-D11E786A652E}"/>
                </a:ext>
              </a:extLst>
            </p:cNvPr>
            <p:cNvSpPr txBox="1"/>
            <p:nvPr/>
          </p:nvSpPr>
          <p:spPr>
            <a:xfrm>
              <a:off x="2461769" y="3101314"/>
              <a:ext cx="2376031" cy="4202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rgbClr val="502310"/>
                  </a:solidFill>
                </a:rPr>
                <a:t>LIMA UMR 7042, UHA</a:t>
              </a:r>
            </a:p>
            <a:p>
              <a:r>
                <a:rPr lang="en-US" sz="1400" dirty="0">
                  <a:solidFill>
                    <a:srgbClr val="502310"/>
                  </a:solidFill>
                </a:rPr>
                <a:t>Cyanine-based near infra-red organic </a:t>
              </a:r>
              <a:r>
                <a:rPr lang="en-US" sz="1400" dirty="0" err="1">
                  <a:solidFill>
                    <a:srgbClr val="502310"/>
                  </a:solidFill>
                </a:rPr>
                <a:t>photoredox</a:t>
              </a:r>
              <a:r>
                <a:rPr lang="en-US" sz="1400" dirty="0">
                  <a:solidFill>
                    <a:srgbClr val="502310"/>
                  </a:solidFill>
                </a:rPr>
                <a:t> catalysis</a:t>
              </a:r>
            </a:p>
          </p:txBody>
        </p:sp>
        <p:sp>
          <p:nvSpPr>
            <p:cNvPr id="14" name="TextBox 96">
              <a:extLst>
                <a:ext uri="{FF2B5EF4-FFF2-40B4-BE49-F238E27FC236}">
                  <a16:creationId xmlns:a16="http://schemas.microsoft.com/office/drawing/2014/main" id="{B861ADDE-83A3-5E02-2846-94AC1FD15810}"/>
                </a:ext>
              </a:extLst>
            </p:cNvPr>
            <p:cNvSpPr txBox="1"/>
            <p:nvPr/>
          </p:nvSpPr>
          <p:spPr>
            <a:xfrm>
              <a:off x="4477514" y="2847797"/>
              <a:ext cx="381012" cy="24016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600">
                  <a:solidFill>
                    <a:schemeClr val="bg1"/>
                  </a:solidFill>
                  <a:latin typeface="+mj-lt"/>
                </a:defRPr>
              </a:lvl1pPr>
            </a:lstStyle>
            <a:p>
              <a:pPr algn="l"/>
              <a:r>
                <a:rPr lang="en-US" b="1">
                  <a:solidFill>
                    <a:srgbClr val="502310"/>
                  </a:solidFill>
                </a:rPr>
                <a:t>Post Doc</a:t>
              </a:r>
              <a:endParaRPr lang="en-US" b="1" dirty="0">
                <a:solidFill>
                  <a:srgbClr val="502310"/>
                </a:solidFill>
              </a:endParaRPr>
            </a:p>
          </p:txBody>
        </p:sp>
      </p:grpSp>
      <p:sp>
        <p:nvSpPr>
          <p:cNvPr id="15" name="Oval 99">
            <a:extLst>
              <a:ext uri="{FF2B5EF4-FFF2-40B4-BE49-F238E27FC236}">
                <a16:creationId xmlns:a16="http://schemas.microsoft.com/office/drawing/2014/main" id="{ECE52234-319D-FC15-F704-D14C46396753}"/>
              </a:ext>
            </a:extLst>
          </p:cNvPr>
          <p:cNvSpPr/>
          <p:nvPr/>
        </p:nvSpPr>
        <p:spPr>
          <a:xfrm>
            <a:off x="6634431" y="948510"/>
            <a:ext cx="193141" cy="193141"/>
          </a:xfrm>
          <a:prstGeom prst="ellipse">
            <a:avLst/>
          </a:prstGeom>
          <a:solidFill>
            <a:srgbClr val="6A3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+mj-lt"/>
            </a:endParaRPr>
          </a:p>
        </p:txBody>
      </p:sp>
      <p:grpSp>
        <p:nvGrpSpPr>
          <p:cNvPr id="16" name="Group 102">
            <a:extLst>
              <a:ext uri="{FF2B5EF4-FFF2-40B4-BE49-F238E27FC236}">
                <a16:creationId xmlns:a16="http://schemas.microsoft.com/office/drawing/2014/main" id="{639EE60D-679D-7C05-3920-9B4EB529D716}"/>
              </a:ext>
            </a:extLst>
          </p:cNvPr>
          <p:cNvGrpSpPr/>
          <p:nvPr/>
        </p:nvGrpSpPr>
        <p:grpSpPr>
          <a:xfrm flipH="1">
            <a:off x="6891778" y="538340"/>
            <a:ext cx="5206249" cy="876942"/>
            <a:chOff x="2461769" y="2783244"/>
            <a:chExt cx="2376031" cy="984299"/>
          </a:xfrm>
        </p:grpSpPr>
        <p:sp>
          <p:nvSpPr>
            <p:cNvPr id="17" name="TextBox 103">
              <a:extLst>
                <a:ext uri="{FF2B5EF4-FFF2-40B4-BE49-F238E27FC236}">
                  <a16:creationId xmlns:a16="http://schemas.microsoft.com/office/drawing/2014/main" id="{973A9666-40AF-C2C4-20EA-3DF8E3750E33}"/>
                </a:ext>
              </a:extLst>
            </p:cNvPr>
            <p:cNvSpPr txBox="1"/>
            <p:nvPr/>
          </p:nvSpPr>
          <p:spPr>
            <a:xfrm>
              <a:off x="2461769" y="3101312"/>
              <a:ext cx="2376031" cy="6662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 err="1">
                  <a:solidFill>
                    <a:srgbClr val="502310"/>
                  </a:solidFill>
                </a:rPr>
                <a:t>OmegaChem</a:t>
              </a:r>
              <a:r>
                <a:rPr lang="en-US" sz="1400" dirty="0">
                  <a:solidFill>
                    <a:srgbClr val="502310"/>
                  </a:solidFill>
                </a:rPr>
                <a:t>, Levis (Quebec)</a:t>
              </a:r>
            </a:p>
            <a:p>
              <a:r>
                <a:rPr lang="en-US" sz="1400" dirty="0">
                  <a:solidFill>
                    <a:srgbClr val="502310"/>
                  </a:solidFill>
                </a:rPr>
                <a:t> Research and Development, Custom Synthesis of original compounds</a:t>
              </a:r>
            </a:p>
          </p:txBody>
        </p:sp>
        <p:sp>
          <p:nvSpPr>
            <p:cNvPr id="18" name="TextBox 104">
              <a:extLst>
                <a:ext uri="{FF2B5EF4-FFF2-40B4-BE49-F238E27FC236}">
                  <a16:creationId xmlns:a16="http://schemas.microsoft.com/office/drawing/2014/main" id="{6FDF1502-2324-88D7-3845-255220F89932}"/>
                </a:ext>
              </a:extLst>
            </p:cNvPr>
            <p:cNvSpPr txBox="1"/>
            <p:nvPr/>
          </p:nvSpPr>
          <p:spPr>
            <a:xfrm>
              <a:off x="2505339" y="2783244"/>
              <a:ext cx="2332461" cy="25380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600">
                  <a:solidFill>
                    <a:schemeClr val="bg1"/>
                  </a:solidFill>
                  <a:latin typeface="+mj-lt"/>
                </a:defRPr>
              </a:lvl1pPr>
            </a:lstStyle>
            <a:p>
              <a:pPr algn="l"/>
              <a:r>
                <a:rPr lang="en-US" b="1" dirty="0">
                  <a:solidFill>
                    <a:srgbClr val="502310"/>
                  </a:solidFill>
                </a:rPr>
                <a:t>Research in medicinal chemistry</a:t>
              </a:r>
            </a:p>
          </p:txBody>
        </p:sp>
      </p:grpSp>
      <p:cxnSp>
        <p:nvCxnSpPr>
          <p:cNvPr id="19" name="Straight Connector 107">
            <a:extLst>
              <a:ext uri="{FF2B5EF4-FFF2-40B4-BE49-F238E27FC236}">
                <a16:creationId xmlns:a16="http://schemas.microsoft.com/office/drawing/2014/main" id="{A1F22549-F125-0CAD-14C8-38A6ED0E4550}"/>
              </a:ext>
            </a:extLst>
          </p:cNvPr>
          <p:cNvCxnSpPr/>
          <p:nvPr/>
        </p:nvCxnSpPr>
        <p:spPr>
          <a:xfrm flipH="1">
            <a:off x="6725942" y="998118"/>
            <a:ext cx="2114" cy="2597448"/>
          </a:xfrm>
          <a:prstGeom prst="line">
            <a:avLst/>
          </a:prstGeom>
          <a:ln>
            <a:solidFill>
              <a:srgbClr val="6A36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08">
            <a:extLst>
              <a:ext uri="{FF2B5EF4-FFF2-40B4-BE49-F238E27FC236}">
                <a16:creationId xmlns:a16="http://schemas.microsoft.com/office/drawing/2014/main" id="{35723C5A-3057-0D2D-863D-15A405D8BD69}"/>
              </a:ext>
            </a:extLst>
          </p:cNvPr>
          <p:cNvSpPr/>
          <p:nvPr/>
        </p:nvSpPr>
        <p:spPr>
          <a:xfrm>
            <a:off x="6394271" y="3358662"/>
            <a:ext cx="666771" cy="666771"/>
          </a:xfrm>
          <a:prstGeom prst="ellipse">
            <a:avLst/>
          </a:prstGeom>
          <a:solidFill>
            <a:srgbClr val="6A362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latin typeface="+mj-lt"/>
              </a:rPr>
              <a:t>2022</a:t>
            </a:r>
          </a:p>
        </p:txBody>
      </p:sp>
      <p:cxnSp>
        <p:nvCxnSpPr>
          <p:cNvPr id="21" name="Straight Connector 109">
            <a:extLst>
              <a:ext uri="{FF2B5EF4-FFF2-40B4-BE49-F238E27FC236}">
                <a16:creationId xmlns:a16="http://schemas.microsoft.com/office/drawing/2014/main" id="{E7CCDA22-803E-8E3B-ADC8-444918715F0A}"/>
              </a:ext>
            </a:extLst>
          </p:cNvPr>
          <p:cNvCxnSpPr>
            <a:endCxn id="23" idx="0"/>
          </p:cNvCxnSpPr>
          <p:nvPr/>
        </p:nvCxnSpPr>
        <p:spPr>
          <a:xfrm flipH="1">
            <a:off x="8334283" y="3706859"/>
            <a:ext cx="2114" cy="2597448"/>
          </a:xfrm>
          <a:prstGeom prst="line">
            <a:avLst/>
          </a:prstGeom>
          <a:ln>
            <a:solidFill>
              <a:srgbClr val="6A362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111">
            <a:extLst>
              <a:ext uri="{FF2B5EF4-FFF2-40B4-BE49-F238E27FC236}">
                <a16:creationId xmlns:a16="http://schemas.microsoft.com/office/drawing/2014/main" id="{65543B6C-223E-9EF2-D301-121DD2E11DDC}"/>
              </a:ext>
            </a:extLst>
          </p:cNvPr>
          <p:cNvSpPr/>
          <p:nvPr/>
        </p:nvSpPr>
        <p:spPr>
          <a:xfrm>
            <a:off x="8000897" y="3373473"/>
            <a:ext cx="666771" cy="666771"/>
          </a:xfrm>
          <a:prstGeom prst="ellipse">
            <a:avLst/>
          </a:prstGeom>
          <a:solidFill>
            <a:srgbClr val="6A362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200" dirty="0">
                <a:latin typeface="+mj-lt"/>
              </a:rPr>
              <a:t>2023</a:t>
            </a:r>
          </a:p>
        </p:txBody>
      </p:sp>
      <p:sp>
        <p:nvSpPr>
          <p:cNvPr id="23" name="Oval 113">
            <a:extLst>
              <a:ext uri="{FF2B5EF4-FFF2-40B4-BE49-F238E27FC236}">
                <a16:creationId xmlns:a16="http://schemas.microsoft.com/office/drawing/2014/main" id="{F9326FE9-ED8B-B575-AA2E-4D2AC83A369F}"/>
              </a:ext>
            </a:extLst>
          </p:cNvPr>
          <p:cNvSpPr/>
          <p:nvPr/>
        </p:nvSpPr>
        <p:spPr>
          <a:xfrm>
            <a:off x="8237712" y="6304307"/>
            <a:ext cx="193141" cy="193141"/>
          </a:xfrm>
          <a:prstGeom prst="ellipse">
            <a:avLst/>
          </a:prstGeom>
          <a:solidFill>
            <a:srgbClr val="6A36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00" dirty="0">
              <a:latin typeface="+mj-lt"/>
            </a:endParaRPr>
          </a:p>
        </p:txBody>
      </p:sp>
      <p:grpSp>
        <p:nvGrpSpPr>
          <p:cNvPr id="24" name="Group 114">
            <a:extLst>
              <a:ext uri="{FF2B5EF4-FFF2-40B4-BE49-F238E27FC236}">
                <a16:creationId xmlns:a16="http://schemas.microsoft.com/office/drawing/2014/main" id="{974C7AF5-E87B-326E-053F-915FD3F9B6EC}"/>
              </a:ext>
            </a:extLst>
          </p:cNvPr>
          <p:cNvGrpSpPr/>
          <p:nvPr/>
        </p:nvGrpSpPr>
        <p:grpSpPr>
          <a:xfrm flipH="1">
            <a:off x="9090958" y="5197913"/>
            <a:ext cx="3054105" cy="1355197"/>
            <a:chOff x="2461769" y="2867870"/>
            <a:chExt cx="2376034" cy="2899468"/>
          </a:xfrm>
        </p:grpSpPr>
        <p:sp>
          <p:nvSpPr>
            <p:cNvPr id="25" name="TextBox 115">
              <a:extLst>
                <a:ext uri="{FF2B5EF4-FFF2-40B4-BE49-F238E27FC236}">
                  <a16:creationId xmlns:a16="http://schemas.microsoft.com/office/drawing/2014/main" id="{33896F1E-82A9-C469-7339-9838E3043CA0}"/>
                </a:ext>
              </a:extLst>
            </p:cNvPr>
            <p:cNvSpPr txBox="1"/>
            <p:nvPr/>
          </p:nvSpPr>
          <p:spPr>
            <a:xfrm>
              <a:off x="2461769" y="3462611"/>
              <a:ext cx="2376031" cy="23047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>
                  <a:solidFill>
                    <a:srgbClr val="502310"/>
                  </a:solidFill>
                </a:rPr>
                <a:t>ILV UMR 8180, UVSQ</a:t>
              </a:r>
            </a:p>
            <a:p>
              <a:r>
                <a:rPr lang="en-US" sz="1400" b="1" dirty="0">
                  <a:solidFill>
                    <a:srgbClr val="502310"/>
                  </a:solidFill>
                </a:rPr>
                <a:t>Synthesis and complete characterization of </a:t>
              </a:r>
              <a:r>
                <a:rPr lang="en-US" sz="1400" b="1" dirty="0" err="1">
                  <a:solidFill>
                    <a:srgbClr val="502310"/>
                  </a:solidFill>
                </a:rPr>
                <a:t>Lindqvist</a:t>
              </a:r>
              <a:r>
                <a:rPr lang="en-US" sz="1400" b="1" dirty="0">
                  <a:solidFill>
                    <a:srgbClr val="502310"/>
                  </a:solidFill>
                </a:rPr>
                <a:t> V6-C60-BODIPY Hybrids</a:t>
              </a:r>
            </a:p>
            <a:p>
              <a:r>
                <a:rPr lang="en-US" sz="1400" dirty="0" err="1">
                  <a:solidFill>
                    <a:srgbClr val="502310"/>
                  </a:solidFill>
                </a:rPr>
                <a:t>Pr</a:t>
              </a:r>
              <a:r>
                <a:rPr lang="en-US" sz="1400" dirty="0">
                  <a:solidFill>
                    <a:srgbClr val="502310"/>
                  </a:solidFill>
                </a:rPr>
                <a:t> David KREHER</a:t>
              </a:r>
            </a:p>
            <a:p>
              <a:endParaRPr lang="en-US" sz="1400" dirty="0">
                <a:solidFill>
                  <a:srgbClr val="502310"/>
                </a:solidFill>
              </a:endParaRPr>
            </a:p>
          </p:txBody>
        </p:sp>
        <p:sp>
          <p:nvSpPr>
            <p:cNvPr id="26" name="TextBox 116">
              <a:extLst>
                <a:ext uri="{FF2B5EF4-FFF2-40B4-BE49-F238E27FC236}">
                  <a16:creationId xmlns:a16="http://schemas.microsoft.com/office/drawing/2014/main" id="{62D61879-AE11-EC31-1362-5DC0D27EC6D2}"/>
                </a:ext>
              </a:extLst>
            </p:cNvPr>
            <p:cNvSpPr txBox="1"/>
            <p:nvPr/>
          </p:nvSpPr>
          <p:spPr>
            <a:xfrm>
              <a:off x="2761081" y="2867870"/>
              <a:ext cx="2076722" cy="10535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600">
                  <a:solidFill>
                    <a:schemeClr val="bg1"/>
                  </a:solidFill>
                  <a:latin typeface="+mj-lt"/>
                </a:defRPr>
              </a:lvl1pPr>
            </a:lstStyle>
            <a:p>
              <a:pPr algn="l"/>
              <a:r>
                <a:rPr lang="en-US" b="1" dirty="0">
                  <a:solidFill>
                    <a:srgbClr val="502310"/>
                  </a:solidFill>
                </a:rPr>
                <a:t>ATER </a:t>
              </a:r>
              <a:r>
                <a:rPr lang="en-US" dirty="0">
                  <a:solidFill>
                    <a:srgbClr val="502310"/>
                  </a:solidFill>
                </a:rPr>
                <a:t>11/2023-08/2024</a:t>
              </a:r>
            </a:p>
            <a:p>
              <a:pPr algn="l"/>
              <a:endParaRPr lang="en-US" b="1" dirty="0">
                <a:solidFill>
                  <a:srgbClr val="502310"/>
                </a:solidFill>
              </a:endParaRPr>
            </a:p>
          </p:txBody>
        </p:sp>
      </p:grpSp>
      <p:sp>
        <p:nvSpPr>
          <p:cNvPr id="27" name="TextBox 141">
            <a:extLst>
              <a:ext uri="{FF2B5EF4-FFF2-40B4-BE49-F238E27FC236}">
                <a16:creationId xmlns:a16="http://schemas.microsoft.com/office/drawing/2014/main" id="{5AB549B5-B116-5896-049D-AEDDB737A748}"/>
              </a:ext>
            </a:extLst>
          </p:cNvPr>
          <p:cNvSpPr txBox="1"/>
          <p:nvPr/>
        </p:nvSpPr>
        <p:spPr>
          <a:xfrm>
            <a:off x="111687" y="593303"/>
            <a:ext cx="167535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>
                <a:solidFill>
                  <a:srgbClr val="502310"/>
                </a:solidFill>
                <a:latin typeface="+mj-lt"/>
              </a:rPr>
              <a:t>CHEMISTRY JOURNEY</a:t>
            </a:r>
          </a:p>
        </p:txBody>
      </p:sp>
      <p:cxnSp>
        <p:nvCxnSpPr>
          <p:cNvPr id="28" name="Straight Connector 143">
            <a:extLst>
              <a:ext uri="{FF2B5EF4-FFF2-40B4-BE49-F238E27FC236}">
                <a16:creationId xmlns:a16="http://schemas.microsoft.com/office/drawing/2014/main" id="{E74C25ED-FD0E-657D-E6EE-782FB03C0B69}"/>
              </a:ext>
            </a:extLst>
          </p:cNvPr>
          <p:cNvCxnSpPr/>
          <p:nvPr/>
        </p:nvCxnSpPr>
        <p:spPr>
          <a:xfrm>
            <a:off x="73217" y="1253828"/>
            <a:ext cx="1356808" cy="0"/>
          </a:xfrm>
          <a:prstGeom prst="line">
            <a:avLst/>
          </a:prstGeom>
          <a:ln>
            <a:solidFill>
              <a:srgbClr val="6A36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t 28">
            <a:extLst>
              <a:ext uri="{FF2B5EF4-FFF2-40B4-BE49-F238E27FC236}">
                <a16:creationId xmlns:a16="http://schemas.microsoft.com/office/drawing/2014/main" id="{9BBB0049-04D1-4BD2-4CC3-BA9308F107A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01913" y="1211263"/>
          <a:ext cx="3830637" cy="213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2" imgW="4192123" imgH="2337613" progId="ChemDraw.Document.6.0">
                  <p:embed/>
                </p:oleObj>
              </mc:Choice>
              <mc:Fallback>
                <p:oleObj name="CS ChemDraw Drawing" r:id="rId2" imgW="4192123" imgH="2337613" progId="ChemDraw.Document.6.0">
                  <p:embed/>
                  <p:pic>
                    <p:nvPicPr>
                      <p:cNvPr id="6" name="Objet 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601913" y="1211263"/>
                        <a:ext cx="3830637" cy="2135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t 29">
            <a:extLst>
              <a:ext uri="{FF2B5EF4-FFF2-40B4-BE49-F238E27FC236}">
                <a16:creationId xmlns:a16="http://schemas.microsoft.com/office/drawing/2014/main" id="{C0A709E4-9CFD-B056-10D8-783F6008F2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37909" y="4322331"/>
          <a:ext cx="4341813" cy="157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4" imgW="6104663" imgH="2216993" progId="ChemDraw.Document.6.0">
                  <p:embed/>
                </p:oleObj>
              </mc:Choice>
              <mc:Fallback>
                <p:oleObj name="CS ChemDraw Drawing" r:id="rId4" imgW="6104663" imgH="2216993" progId="ChemDraw.Document.6.0">
                  <p:embed/>
                  <p:pic>
                    <p:nvPicPr>
                      <p:cNvPr id="7" name="Obje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7909" y="4322331"/>
                        <a:ext cx="4341813" cy="157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" name="Image 30">
            <a:extLst>
              <a:ext uri="{FF2B5EF4-FFF2-40B4-BE49-F238E27FC236}">
                <a16:creationId xmlns:a16="http://schemas.microsoft.com/office/drawing/2014/main" id="{9D4321EF-F73B-435E-3862-127F3047242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585" y="1280558"/>
            <a:ext cx="2245103" cy="1683828"/>
          </a:xfrm>
          <a:prstGeom prst="rect">
            <a:avLst/>
          </a:prstGeom>
        </p:spPr>
      </p:pic>
      <p:graphicFrame>
        <p:nvGraphicFramePr>
          <p:cNvPr id="32" name="Objet 31">
            <a:extLst>
              <a:ext uri="{FF2B5EF4-FFF2-40B4-BE49-F238E27FC236}">
                <a16:creationId xmlns:a16="http://schemas.microsoft.com/office/drawing/2014/main" id="{AB6DB5ED-AA34-760F-DB16-8601B2F0C9F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41388" y="1253828"/>
          <a:ext cx="2595741" cy="48022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S ChemDraw Drawing" r:id="rId7" imgW="4326235" imgH="8003804" progId="ChemDraw.Document.6.0">
                  <p:embed/>
                </p:oleObj>
              </mc:Choice>
              <mc:Fallback>
                <p:oleObj name="CS ChemDraw Drawing" r:id="rId7" imgW="4326235" imgH="8003804" progId="ChemDraw.Document.6.0">
                  <p:embed/>
                  <p:pic>
                    <p:nvPicPr>
                      <p:cNvPr id="70" name="Objet 6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41388" y="1253828"/>
                        <a:ext cx="2595741" cy="48022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" name="Image 32">
            <a:extLst>
              <a:ext uri="{FF2B5EF4-FFF2-40B4-BE49-F238E27FC236}">
                <a16:creationId xmlns:a16="http://schemas.microsoft.com/office/drawing/2014/main" id="{79C2A5CB-6F2B-50F8-5E1C-7874F4E8F3E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93" y="3355758"/>
            <a:ext cx="729785" cy="729785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34" name="Straight Connector 107">
            <a:extLst>
              <a:ext uri="{FF2B5EF4-FFF2-40B4-BE49-F238E27FC236}">
                <a16:creationId xmlns:a16="http://schemas.microsoft.com/office/drawing/2014/main" id="{EE466F7F-7FF7-FF55-E24E-457232DA8EAB}"/>
              </a:ext>
            </a:extLst>
          </p:cNvPr>
          <p:cNvCxnSpPr/>
          <p:nvPr/>
        </p:nvCxnSpPr>
        <p:spPr>
          <a:xfrm flipH="1">
            <a:off x="1755278" y="1136707"/>
            <a:ext cx="2114" cy="2597448"/>
          </a:xfrm>
          <a:prstGeom prst="line">
            <a:avLst/>
          </a:prstGeom>
          <a:ln>
            <a:solidFill>
              <a:srgbClr val="6A362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Image 34">
            <a:extLst>
              <a:ext uri="{FF2B5EF4-FFF2-40B4-BE49-F238E27FC236}">
                <a16:creationId xmlns:a16="http://schemas.microsoft.com/office/drawing/2014/main" id="{09EDA388-2BCB-E236-0192-BA96DE6481CE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21870" b="7311"/>
          <a:stretch/>
        </p:blipFill>
        <p:spPr>
          <a:xfrm>
            <a:off x="11315248" y="14065"/>
            <a:ext cx="796099" cy="465738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2B2C96FD-50E8-D28F-A742-6FFA98DF879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" y="14065"/>
            <a:ext cx="720463" cy="381421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3E6C92F2-1F33-DEAE-EF2E-ED07E2ADDB0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534147" y="6248220"/>
            <a:ext cx="640080" cy="609780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5BB15633-E61C-178C-9711-94F0EBB3092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017" y="6406417"/>
            <a:ext cx="1160463" cy="451583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8347AB1C-8B46-53A0-F2AE-EEFED1A2411C}"/>
              </a:ext>
            </a:extLst>
          </p:cNvPr>
          <p:cNvSpPr/>
          <p:nvPr/>
        </p:nvSpPr>
        <p:spPr>
          <a:xfrm>
            <a:off x="4302213" y="-17022"/>
            <a:ext cx="29953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>
                <a:solidFill>
                  <a:srgbClr val="6A3620"/>
                </a:solidFill>
              </a:rPr>
              <a:t>ILV</a:t>
            </a:r>
            <a:r>
              <a:rPr lang="fr-FR" b="1" dirty="0">
                <a:solidFill>
                  <a:srgbClr val="6A3620"/>
                </a:solidFill>
              </a:rPr>
              <a:t> Day, 11</a:t>
            </a:r>
            <a:r>
              <a:rPr lang="fr-FR" sz="2000" b="1" dirty="0">
                <a:solidFill>
                  <a:srgbClr val="6A3620"/>
                </a:solidFill>
              </a:rPr>
              <a:t>th </a:t>
            </a:r>
            <a:r>
              <a:rPr lang="fr-FR" sz="2000" b="1" dirty="0" err="1">
                <a:solidFill>
                  <a:srgbClr val="6A3620"/>
                </a:solidFill>
              </a:rPr>
              <a:t>January</a:t>
            </a:r>
            <a:r>
              <a:rPr lang="fr-FR" sz="2000" b="1" dirty="0">
                <a:solidFill>
                  <a:srgbClr val="6A3620"/>
                </a:solidFill>
              </a:rPr>
              <a:t> </a:t>
            </a:r>
            <a:r>
              <a:rPr lang="fr-FR" b="1" dirty="0">
                <a:solidFill>
                  <a:srgbClr val="6A3620"/>
                </a:solidFill>
              </a:rPr>
              <a:t>2024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A627829-8BFC-94D5-8D5F-4E7BB33FA7E5}"/>
              </a:ext>
            </a:extLst>
          </p:cNvPr>
          <p:cNvSpPr/>
          <p:nvPr/>
        </p:nvSpPr>
        <p:spPr>
          <a:xfrm>
            <a:off x="165664" y="4095644"/>
            <a:ext cx="11095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400" b="1" dirty="0">
                <a:solidFill>
                  <a:srgbClr val="6A3620"/>
                </a:solidFill>
                <a:latin typeface="+mj-lt"/>
              </a:rPr>
              <a:t>Anne OBAH</a:t>
            </a:r>
          </a:p>
        </p:txBody>
      </p:sp>
    </p:spTree>
    <p:extLst>
      <p:ext uri="{BB962C8B-B14F-4D97-AF65-F5344CB8AC3E}">
        <p14:creationId xmlns:p14="http://schemas.microsoft.com/office/powerpoint/2010/main" val="1452678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  <p:bldP spid="15" grpId="0" animBg="1"/>
      <p:bldP spid="20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>
            <a:extLst>
              <a:ext uri="{FF2B5EF4-FFF2-40B4-BE49-F238E27FC236}">
                <a16:creationId xmlns:a16="http://schemas.microsoft.com/office/drawing/2014/main" id="{F754136D-1EC0-D6A7-64FF-D56D4B60C1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4655" y="24588"/>
            <a:ext cx="3822971" cy="37151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fr-FR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Wissem ZAYANI (20/01/1993)</a:t>
            </a: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2E9B6619-82D7-8C86-B7FE-284A2D28A9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419268"/>
              </p:ext>
            </p:extLst>
          </p:nvPr>
        </p:nvGraphicFramePr>
        <p:xfrm>
          <a:off x="0" y="674511"/>
          <a:ext cx="5614737" cy="1065504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2298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48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5504">
                <a:tc>
                  <a:txBody>
                    <a:bodyPr/>
                    <a:lstStyle/>
                    <a:p>
                      <a:pPr marL="0" marR="0" indent="-35560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55600" algn="l"/>
                        </a:tabLst>
                        <a:defRPr/>
                      </a:pPr>
                      <a:r>
                        <a:rPr lang="fr-FR" sz="1800" u="none" kern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December</a:t>
                      </a:r>
                      <a:r>
                        <a:rPr lang="fr-FR" sz="1800" u="non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7030A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dirty="0" err="1">
                          <a:latin typeface="Times New Roman" pitchFamily="18" charset="0"/>
                          <a:cs typeface="Times New Roman" pitchFamily="18" charset="0"/>
                        </a:rPr>
                        <a:t>Ph.D</a:t>
                      </a:r>
                      <a:r>
                        <a:rPr lang="fr-FR" sz="1400" b="1" kern="1200" dirty="0">
                          <a:latin typeface="Times New Roman" pitchFamily="18" charset="0"/>
                          <a:cs typeface="Times New Roman" pitchFamily="18" charset="0"/>
                        </a:rPr>
                        <a:t>. in </a:t>
                      </a:r>
                      <a:r>
                        <a:rPr lang="fr-FR" sz="1400" b="1" kern="1200" dirty="0" err="1">
                          <a:latin typeface="Times New Roman" pitchFamily="18" charset="0"/>
                          <a:cs typeface="Times New Roman" pitchFamily="18" charset="0"/>
                        </a:rPr>
                        <a:t>Physics</a:t>
                      </a:r>
                      <a:endParaRPr lang="fr-FR" sz="1400" b="1" kern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cap="small" dirty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Sujet : 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Characterization of </a:t>
                      </a:r>
                      <a:r>
                        <a:rPr lang="fr-FR" sz="1400" kern="1200" dirty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Sm</a:t>
                      </a:r>
                      <a:r>
                        <a:rPr lang="fr-FR" sz="1400" kern="1200" baseline="-25000" dirty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x</a:t>
                      </a:r>
                      <a:r>
                        <a:rPr lang="fr-FR" sz="1400" kern="1200" dirty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Zn</a:t>
                      </a:r>
                      <a:r>
                        <a:rPr lang="fr-FR" sz="1400" kern="1200" baseline="-25000" dirty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1-x</a:t>
                      </a:r>
                      <a:r>
                        <a:rPr lang="fr-FR" sz="1400" kern="1200" dirty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Fe</a:t>
                      </a:r>
                      <a:r>
                        <a:rPr lang="fr-FR" sz="1400" kern="1200" baseline="-25000" dirty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2</a:t>
                      </a:r>
                      <a:r>
                        <a:rPr lang="fr-FR" sz="1400" kern="1200" dirty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O</a:t>
                      </a:r>
                      <a:r>
                        <a:rPr lang="fr-FR" sz="1400" kern="1200" baseline="-25000" dirty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4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 Compounds (x=0 to x=0.6) Synthesized by the Sol-Gel Method: Application to Ni-MH Batteries</a:t>
                      </a:r>
                      <a:endParaRPr lang="fr-FR" sz="1400" kern="1200" dirty="0">
                        <a:solidFill>
                          <a:schemeClr val="tx1"/>
                        </a:solidFill>
                        <a:effectLst/>
                        <a:latin typeface="Garamond" panose="02020404030301010803" pitchFamily="18" charset="0"/>
                        <a:ea typeface="+mn-ea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7030A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itre 1">
            <a:extLst>
              <a:ext uri="{FF2B5EF4-FFF2-40B4-BE49-F238E27FC236}">
                <a16:creationId xmlns:a16="http://schemas.microsoft.com/office/drawing/2014/main" id="{87D379A2-4B1A-1B79-E25C-0E80C28BDF1C}"/>
              </a:ext>
            </a:extLst>
          </p:cNvPr>
          <p:cNvSpPr txBox="1">
            <a:spLocks/>
          </p:cNvSpPr>
          <p:nvPr/>
        </p:nvSpPr>
        <p:spPr bwMode="auto">
          <a:xfrm>
            <a:off x="0" y="210344"/>
            <a:ext cx="1798648" cy="388261"/>
          </a:xfrm>
          <a:prstGeom prst="rect">
            <a:avLst/>
          </a:prstGeom>
          <a:gradFill flip="none" rotWithShape="1">
            <a:gsLst>
              <a:gs pos="0">
                <a:srgbClr val="CC0000">
                  <a:shade val="30000"/>
                  <a:satMod val="115000"/>
                </a:srgbClr>
              </a:gs>
              <a:gs pos="50000">
                <a:srgbClr val="CC0000">
                  <a:shade val="67500"/>
                  <a:satMod val="115000"/>
                </a:srgbClr>
              </a:gs>
              <a:gs pos="100000">
                <a:srgbClr val="CC0000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solidFill>
              <a:srgbClr val="C00000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tIns="36000" bIns="36000" anchor="ctr"/>
          <a:lstStyle/>
          <a:p>
            <a:pPr eaLnBrk="0" hangingPunct="0">
              <a:defRPr/>
            </a:pPr>
            <a:endParaRPr lang="fr-FR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defRPr/>
            </a:pPr>
            <a:endParaRPr lang="fr-FR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defRPr/>
            </a:pPr>
            <a:r>
              <a:rPr lang="fr-F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Research</a:t>
            </a:r>
            <a:r>
              <a:rPr lang="fr-F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activities</a:t>
            </a:r>
            <a:endParaRPr lang="fr-FR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defRPr/>
            </a:pPr>
            <a:endParaRPr lang="fr-FR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fr-FR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077208B2-32F8-509E-8759-77E7A7A34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74" y="2199284"/>
            <a:ext cx="3050707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just"/>
            <a:r>
              <a:rPr lang="en-US" altLang="fr-FR" sz="1200" b="1" dirty="0">
                <a:latin typeface="Garamond" panose="02020404030301010803" pitchFamily="18" charset="0"/>
                <a:ea typeface="Arial" panose="020B0604020202020204" pitchFamily="34" charset="0"/>
              </a:rPr>
              <a:t>Supervision of 3 research master's students</a:t>
            </a:r>
            <a:r>
              <a:rPr kumimoji="0" lang="fr-FR" altLang="fr-FR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aramond" panose="02020404030301010803" pitchFamily="18" charset="0"/>
                <a:ea typeface="Arial" panose="020B0604020202020204" pitchFamily="34" charset="0"/>
              </a:rPr>
              <a:t> </a:t>
            </a:r>
            <a:endParaRPr kumimoji="0" lang="fr-FR" altLang="fr-FR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D793E9F7-9D60-5516-4A2E-C43F26C68CC4}"/>
              </a:ext>
            </a:extLst>
          </p:cNvPr>
          <p:cNvSpPr txBox="1">
            <a:spLocks/>
          </p:cNvSpPr>
          <p:nvPr/>
        </p:nvSpPr>
        <p:spPr bwMode="auto">
          <a:xfrm>
            <a:off x="0" y="1774977"/>
            <a:ext cx="2045368" cy="348630"/>
          </a:xfrm>
          <a:prstGeom prst="rect">
            <a:avLst/>
          </a:prstGeom>
          <a:gradFill flip="none" rotWithShape="1">
            <a:gsLst>
              <a:gs pos="0">
                <a:srgbClr val="CC0000">
                  <a:shade val="30000"/>
                  <a:satMod val="115000"/>
                </a:srgbClr>
              </a:gs>
              <a:gs pos="50000">
                <a:srgbClr val="CC0000">
                  <a:shade val="67500"/>
                  <a:satMod val="115000"/>
                </a:srgbClr>
              </a:gs>
              <a:gs pos="100000">
                <a:srgbClr val="CC0000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solidFill>
              <a:srgbClr val="C00000"/>
            </a:solidFill>
            <a:miter lim="800000"/>
            <a:headEnd/>
            <a:tailEnd/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tIns="36000" bIns="36000" anchor="ctr"/>
          <a:lstStyle/>
          <a:p>
            <a:pPr eaLnBrk="0" hangingPunct="0">
              <a:defRPr/>
            </a:pPr>
            <a:endParaRPr lang="fr-FR" sz="2800" b="1" dirty="0">
              <a:solidFill>
                <a:schemeClr val="bg1"/>
              </a:solidFill>
              <a:latin typeface="Bell MT" pitchFamily="18" charset="0"/>
              <a:cs typeface="Times New Roman" pitchFamily="18" charset="0"/>
            </a:endParaRPr>
          </a:p>
          <a:p>
            <a:pPr eaLnBrk="0" hangingPunct="0">
              <a:defRPr/>
            </a:pPr>
            <a:r>
              <a:rPr lang="fr-FR" sz="1400" b="1" dirty="0" err="1">
                <a:solidFill>
                  <a:schemeClr val="bg1"/>
                </a:solidFill>
                <a:latin typeface="Bell MT" pitchFamily="18" charset="0"/>
                <a:cs typeface="Times New Roman" pitchFamily="18" charset="0"/>
              </a:rPr>
              <a:t>Pedagogical</a:t>
            </a:r>
            <a:r>
              <a:rPr lang="fr-FR" sz="1400" b="1" dirty="0">
                <a:solidFill>
                  <a:schemeClr val="bg1"/>
                </a:solidFill>
                <a:latin typeface="Bell MT" pitchFamily="18" charset="0"/>
                <a:cs typeface="Times New Roman" pitchFamily="18" charset="0"/>
              </a:rPr>
              <a:t> </a:t>
            </a:r>
            <a:r>
              <a:rPr lang="fr-FR" sz="1400" b="1" dirty="0" err="1">
                <a:solidFill>
                  <a:schemeClr val="bg1"/>
                </a:solidFill>
                <a:latin typeface="Bell MT" pitchFamily="18" charset="0"/>
                <a:cs typeface="Times New Roman" pitchFamily="18" charset="0"/>
              </a:rPr>
              <a:t>activities</a:t>
            </a:r>
            <a:r>
              <a:rPr lang="fr-FR" sz="1400" b="1" dirty="0">
                <a:solidFill>
                  <a:schemeClr val="bg1"/>
                </a:solidFill>
                <a:latin typeface="Bell MT" pitchFamily="18" charset="0"/>
                <a:cs typeface="Times New Roman" pitchFamily="18" charset="0"/>
              </a:rPr>
              <a:t> </a:t>
            </a:r>
          </a:p>
          <a:p>
            <a:pPr lvl="1">
              <a:defRPr/>
            </a:pPr>
            <a:r>
              <a:rPr lang="fr-FR" sz="2000" b="1" dirty="0">
                <a:solidFill>
                  <a:schemeClr val="bg1"/>
                </a:solidFill>
                <a:latin typeface="Bell MT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71BACF-7A2B-C2A1-49B4-3EF7BFE0E9EB}"/>
              </a:ext>
            </a:extLst>
          </p:cNvPr>
          <p:cNvSpPr/>
          <p:nvPr/>
        </p:nvSpPr>
        <p:spPr>
          <a:xfrm>
            <a:off x="5778431" y="1380565"/>
            <a:ext cx="5363359" cy="336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RESEARCH RESULTS VALORIZATION PROJECT (RRVP), Battery</a:t>
            </a:r>
            <a:endParaRPr lang="fr-FR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9C0A8B-8641-5530-A263-ACD3868FCEF9}"/>
              </a:ext>
            </a:extLst>
          </p:cNvPr>
          <p:cNvSpPr/>
          <p:nvPr/>
        </p:nvSpPr>
        <p:spPr>
          <a:xfrm>
            <a:off x="0" y="2478381"/>
            <a:ext cx="10513852" cy="877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26695" algn="just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2021-2022 </a:t>
            </a:r>
            <a:r>
              <a:rPr lang="fr-F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Part-time Assistant at the Higher Institute of Environmental Science and Technology </a:t>
            </a:r>
          </a:p>
          <a:p>
            <a:pPr indent="-226695" algn="just">
              <a:lnSpc>
                <a:spcPct val="107000"/>
              </a:lnSpc>
              <a:spcAft>
                <a:spcPts val="800"/>
              </a:spcAft>
            </a:pPr>
            <a:r>
              <a:rPr lang="fr-F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Postdoctoral researcher at the University of Tunis (April 1, 2021, to March 31, 2022)</a:t>
            </a:r>
          </a:p>
          <a:p>
            <a:pPr indent="-226695" algn="just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2022-2023</a:t>
            </a:r>
            <a:r>
              <a:rPr lang="fr-F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	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Part-time Assistant at the Higher Institute of Environmental Science and Technology</a:t>
            </a:r>
            <a:endParaRPr lang="fr-F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0A8B9BF-A047-FB3F-7B1F-A7B22FB870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3502" y="4629592"/>
            <a:ext cx="3665361" cy="226288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164F562-485C-043B-33DA-A01C6722CA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10" y="4950786"/>
            <a:ext cx="3652913" cy="1907214"/>
          </a:xfrm>
          <a:prstGeom prst="rect">
            <a:avLst/>
          </a:prstGeom>
        </p:spPr>
      </p:pic>
      <p:pic>
        <p:nvPicPr>
          <p:cNvPr id="11" name="Picture 1" descr="DiagramDescription automatically generated">
            <a:extLst>
              <a:ext uri="{FF2B5EF4-FFF2-40B4-BE49-F238E27FC236}">
                <a16:creationId xmlns:a16="http://schemas.microsoft.com/office/drawing/2014/main" id="{F216C359-B820-4ED2-8C1E-EBA107FAEF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5" t="27020" r="16023" b="31410"/>
          <a:stretch>
            <a:fillRect/>
          </a:stretch>
        </p:blipFill>
        <p:spPr bwMode="auto">
          <a:xfrm>
            <a:off x="3986462" y="4950786"/>
            <a:ext cx="3583939" cy="91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EE000C2A-159A-0234-7797-2BD676853098}"/>
              </a:ext>
            </a:extLst>
          </p:cNvPr>
          <p:cNvSpPr txBox="1"/>
          <p:nvPr/>
        </p:nvSpPr>
        <p:spPr>
          <a:xfrm>
            <a:off x="46799" y="4304455"/>
            <a:ext cx="5987537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fr-FR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Electrochemical</a:t>
            </a:r>
            <a:r>
              <a:rPr lang="fr-F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Interface </a:t>
            </a:r>
            <a:r>
              <a:rPr lang="fr-FR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Characterization</a:t>
            </a:r>
            <a:r>
              <a:rPr lang="fr-F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via </a:t>
            </a:r>
            <a:r>
              <a:rPr lang="fr-FR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Electrochemical</a:t>
            </a:r>
            <a:r>
              <a:rPr lang="fr-F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Impedance</a:t>
            </a:r>
            <a:r>
              <a:rPr lang="fr-F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Spectroscopy</a:t>
            </a:r>
            <a:endParaRPr lang="fr-F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Impedance of Bare/ Electrochemically Transformed Systems</a:t>
            </a:r>
            <a:r>
              <a:rPr lang="fr-F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Modeling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98AAA15-3AA1-4BF9-1A76-9D3E3F99D11D}"/>
              </a:ext>
            </a:extLst>
          </p:cNvPr>
          <p:cNvSpPr txBox="1"/>
          <p:nvPr/>
        </p:nvSpPr>
        <p:spPr>
          <a:xfrm>
            <a:off x="23474" y="3348696"/>
            <a:ext cx="3560647" cy="30777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Arrival</a:t>
            </a:r>
            <a:r>
              <a:rPr lang="fr-F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date at ILV : 01/09/2023 </a:t>
            </a:r>
            <a:r>
              <a:rPr lang="fr-FR" sz="1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ATER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27E1DD6-8AA7-704A-9402-C1C70BFEBF22}"/>
              </a:ext>
            </a:extLst>
          </p:cNvPr>
          <p:cNvSpPr txBox="1"/>
          <p:nvPr/>
        </p:nvSpPr>
        <p:spPr>
          <a:xfrm>
            <a:off x="-8164" y="3699599"/>
            <a:ext cx="16369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Teaching</a:t>
            </a:r>
            <a:endParaRPr lang="fr-F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Research</a:t>
            </a:r>
            <a:r>
              <a:rPr lang="fr-F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activities</a:t>
            </a:r>
            <a:endParaRPr lang="fr-FR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99006E5-9F66-C494-E46B-D7D4F18D15E7}"/>
              </a:ext>
            </a:extLst>
          </p:cNvPr>
          <p:cNvSpPr txBox="1"/>
          <p:nvPr/>
        </p:nvSpPr>
        <p:spPr>
          <a:xfrm>
            <a:off x="2560554" y="3828668"/>
            <a:ext cx="2496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Research</a:t>
            </a:r>
            <a:r>
              <a:rPr lang="fr-FR" sz="20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Project: EPI </a:t>
            </a:r>
          </a:p>
        </p:txBody>
      </p:sp>
      <p:sp>
        <p:nvSpPr>
          <p:cNvPr id="16" name="Flèche : droite 15">
            <a:extLst>
              <a:ext uri="{FF2B5EF4-FFF2-40B4-BE49-F238E27FC236}">
                <a16:creationId xmlns:a16="http://schemas.microsoft.com/office/drawing/2014/main" id="{1520530F-451D-D89A-C787-4F35583EC03D}"/>
              </a:ext>
            </a:extLst>
          </p:cNvPr>
          <p:cNvSpPr/>
          <p:nvPr/>
        </p:nvSpPr>
        <p:spPr>
          <a:xfrm>
            <a:off x="1644316" y="3953387"/>
            <a:ext cx="824052" cy="186315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4669F4C4-FE55-1C5D-6A0D-70455A999F17}"/>
              </a:ext>
            </a:extLst>
          </p:cNvPr>
          <p:cNvSpPr txBox="1"/>
          <p:nvPr/>
        </p:nvSpPr>
        <p:spPr>
          <a:xfrm>
            <a:off x="1955734" y="219082"/>
            <a:ext cx="867225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fr-FR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Battery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B9D4DF86-F01D-DCB3-C823-05E6C9CA28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4196" y="318407"/>
            <a:ext cx="2834668" cy="1014259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0E7349A1-2767-7067-6DC3-46D31C0496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069" y="522928"/>
            <a:ext cx="3000794" cy="80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701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 34">
            <a:extLst>
              <a:ext uri="{FF2B5EF4-FFF2-40B4-BE49-F238E27FC236}">
                <a16:creationId xmlns:a16="http://schemas.microsoft.com/office/drawing/2014/main" id="{EF77BFD9-D2AE-D269-9361-3B339956B2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918"/>
            <a:ext cx="12192000" cy="676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096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1336147B-148C-E746-AF49-7C685EEB6F24}"/>
              </a:ext>
            </a:extLst>
          </p:cNvPr>
          <p:cNvSpPr txBox="1"/>
          <p:nvPr/>
        </p:nvSpPr>
        <p:spPr>
          <a:xfrm>
            <a:off x="2835966" y="2557668"/>
            <a:ext cx="63259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/>
              <a:t>Nouveaux entrants groupe MIM</a:t>
            </a:r>
          </a:p>
        </p:txBody>
      </p:sp>
    </p:spTree>
    <p:extLst>
      <p:ext uri="{BB962C8B-B14F-4D97-AF65-F5344CB8AC3E}">
        <p14:creationId xmlns:p14="http://schemas.microsoft.com/office/powerpoint/2010/main" val="1815579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2E2CE0C0-9AFA-6611-724D-CE751B603B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846"/>
          <a:stretch/>
        </p:blipFill>
        <p:spPr>
          <a:xfrm>
            <a:off x="0" y="-7905"/>
            <a:ext cx="12191979" cy="68579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8E30E46-791D-064C-5221-20A32C9C98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7329" y="1808532"/>
            <a:ext cx="5452527" cy="3240936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 cap="sq" cmpd="sng" algn="ctr">
            <a:noFill/>
            <a:prstDash val="solid"/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agona Book" panose="02020404030301010803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5875ED1-31D0-1496-2CB1-8D48145986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3272" y="1975104"/>
            <a:ext cx="5120640" cy="2907792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agona Book" panose="02020404030301010803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4CBB3AB-AE7B-7B4C-0FD6-93CAA4FC74D6}"/>
              </a:ext>
            </a:extLst>
          </p:cNvPr>
          <p:cNvSpPr txBox="1">
            <a:spLocks/>
          </p:cNvSpPr>
          <p:nvPr/>
        </p:nvSpPr>
        <p:spPr>
          <a:xfrm>
            <a:off x="1276055" y="2187129"/>
            <a:ext cx="4775075" cy="163090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 Profile and Scientific background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945BAA10-79FF-35F1-0912-DF90A3B034EF}"/>
              </a:ext>
            </a:extLst>
          </p:cNvPr>
          <p:cNvSpPr txBox="1">
            <a:spLocks/>
          </p:cNvSpPr>
          <p:nvPr/>
        </p:nvSpPr>
        <p:spPr>
          <a:xfrm>
            <a:off x="1276055" y="3990546"/>
            <a:ext cx="4775075" cy="55965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/>
              <a:t>Navaneeth Narayan Gowda</a:t>
            </a:r>
            <a:endParaRPr lang="en-US" sz="2000" dirty="0"/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350B5F82-7FD1-CBDC-3DA6-8CE50A3A4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B7E4EF-A1BD-40F4-AB7B-04F084DD991D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85000"/>
                    <a:lumOff val="15000"/>
                  </a:prstClr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  <a:lumOff val="15000"/>
                </a:prstClr>
              </a:solidFill>
              <a:effectLst/>
              <a:uLnTx/>
              <a:uFillTx/>
              <a:latin typeface="Sagona Book" panose="02020404030301010803"/>
              <a:ea typeface="+mn-ea"/>
              <a:cs typeface="+mn-cs"/>
            </a:endParaRPr>
          </a:p>
        </p:txBody>
      </p:sp>
      <p:pic>
        <p:nvPicPr>
          <p:cNvPr id="8" name="Picture 2" descr="Agence nationale de la recherche — Wikipédia">
            <a:extLst>
              <a:ext uri="{FF2B5EF4-FFF2-40B4-BE49-F238E27FC236}">
                <a16:creationId xmlns:a16="http://schemas.microsoft.com/office/drawing/2014/main" id="{7FEE52BC-0E32-DF7D-1F1B-DE5FD0DC5A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4267" y="5314592"/>
            <a:ext cx="3866704" cy="1533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58F740-368D-EFDD-16DB-CC8041579D4E}"/>
              </a:ext>
            </a:extLst>
          </p:cNvPr>
          <p:cNvSpPr txBox="1"/>
          <p:nvPr/>
        </p:nvSpPr>
        <p:spPr>
          <a:xfrm>
            <a:off x="739715" y="6087238"/>
            <a:ext cx="61549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Funded by ANR under DOMINO project</a:t>
            </a:r>
            <a:endParaRPr kumimoji="0" lang="en-I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agona Book" panose="02020404030301010803"/>
              <a:ea typeface="+mn-ea"/>
              <a:cs typeface="+mn-cs"/>
            </a:endParaRP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C532E5DC-7374-E2E3-AB03-822FEDF19230}"/>
              </a:ext>
            </a:extLst>
          </p:cNvPr>
          <p:cNvSpPr txBox="1"/>
          <p:nvPr/>
        </p:nvSpPr>
        <p:spPr>
          <a:xfrm>
            <a:off x="5331615" y="529896"/>
            <a:ext cx="689891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THESIS TOPIC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Design of chiral porous bio-hybrid materials based on rigid and functionalized oligopeptides as asymmetric catalysts for CO</a:t>
            </a:r>
            <a:r>
              <a:rPr kumimoji="0" lang="en-US" sz="2000" b="1" i="0" u="sng" strike="noStrike" kern="1200" cap="none" spc="0" normalizeH="0" baseline="-2500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2</a:t>
            </a:r>
            <a:r>
              <a:rPr kumimoji="0" lang="en-US" sz="2000" b="1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 conversion</a:t>
            </a:r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BD749D37-3713-4C1F-8D9D-ACC696230E08}"/>
              </a:ext>
            </a:extLst>
          </p:cNvPr>
          <p:cNvSpPr txBox="1"/>
          <p:nvPr/>
        </p:nvSpPr>
        <p:spPr>
          <a:xfrm>
            <a:off x="6514222" y="1894586"/>
            <a:ext cx="4035797" cy="3139321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Supervised by,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Nathalie </a:t>
            </a:r>
            <a:r>
              <a:rPr kumimoji="0" lang="en-I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STEUNOU</a:t>
            </a:r>
            <a:r>
              <a:rPr kumimoji="0" lang="en-I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(ILV, UVSQ)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Co supervised by,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Juliette </a:t>
            </a:r>
            <a:r>
              <a:rPr kumimoji="0" lang="en-I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BLANCHARD</a:t>
            </a:r>
            <a:r>
              <a:rPr kumimoji="0" lang="en-I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(LRS, Sorbonne University)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And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Nathalie Guillou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(ILV, UVSQ)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Sagona Book" panose="02020404030301010803"/>
              <a:ea typeface="+mn-ea"/>
              <a:cs typeface="+mn-cs"/>
            </a:endParaRPr>
          </a:p>
        </p:txBody>
      </p:sp>
      <p:pic>
        <p:nvPicPr>
          <p:cNvPr id="12" name="Picture 6" descr="ILV - Institut Lavoisier de Versailles">
            <a:extLst>
              <a:ext uri="{FF2B5EF4-FFF2-40B4-BE49-F238E27FC236}">
                <a16:creationId xmlns:a16="http://schemas.microsoft.com/office/drawing/2014/main" id="{9965A27B-0EF5-4CE3-D0A5-A10109ACD2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59" y="-7905"/>
            <a:ext cx="3314700" cy="138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Bienvenue - Laboratoire de Réactivité de Surface">
            <a:extLst>
              <a:ext uri="{FF2B5EF4-FFF2-40B4-BE49-F238E27FC236}">
                <a16:creationId xmlns:a16="http://schemas.microsoft.com/office/drawing/2014/main" id="{A55C2237-6B76-5EFD-03F3-2E5936E5D9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758" y="110104"/>
            <a:ext cx="2015857" cy="1015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6">
            <a:extLst>
              <a:ext uri="{FF2B5EF4-FFF2-40B4-BE49-F238E27FC236}">
                <a16:creationId xmlns:a16="http://schemas.microsoft.com/office/drawing/2014/main" id="{A5606C94-D1C9-9BA3-E3DE-4767055C030E}"/>
              </a:ext>
            </a:extLst>
          </p:cNvPr>
          <p:cNvSpPr txBox="1"/>
          <p:nvPr/>
        </p:nvSpPr>
        <p:spPr>
          <a:xfrm>
            <a:off x="652245" y="5655078"/>
            <a:ext cx="61533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gona Book" panose="02020404030301010803"/>
                <a:ea typeface="+mn-ea"/>
                <a:cs typeface="+mn-cs"/>
              </a:rPr>
              <a:t>October 2023-September 2026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946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D296342-D5F9-9647-FE6D-B2618631C7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6789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5F55A6D1-ACFB-2A68-017A-9A0D0CB1DE3B}"/>
              </a:ext>
            </a:extLst>
          </p:cNvPr>
          <p:cNvGrpSpPr/>
          <p:nvPr/>
        </p:nvGrpSpPr>
        <p:grpSpPr>
          <a:xfrm>
            <a:off x="4180109" y="163360"/>
            <a:ext cx="3839059" cy="685181"/>
            <a:chOff x="4180109" y="163360"/>
            <a:chExt cx="3839059" cy="685181"/>
          </a:xfrm>
        </p:grpSpPr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4B709101-C7D6-6357-7F02-3BB62C2DAFD5}"/>
                </a:ext>
              </a:extLst>
            </p:cNvPr>
            <p:cNvGrpSpPr/>
            <p:nvPr/>
          </p:nvGrpSpPr>
          <p:grpSpPr>
            <a:xfrm>
              <a:off x="4180109" y="163360"/>
              <a:ext cx="3839059" cy="685181"/>
              <a:chOff x="4180109" y="163360"/>
              <a:chExt cx="3839059" cy="685181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0F3F1281-0573-04FE-970B-617F4F0D4AAC}"/>
                  </a:ext>
                </a:extLst>
              </p:cNvPr>
              <p:cNvSpPr/>
              <p:nvPr/>
            </p:nvSpPr>
            <p:spPr>
              <a:xfrm>
                <a:off x="4180109" y="167459"/>
                <a:ext cx="1654134" cy="68108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" name="Triangle rectangle 5">
                <a:extLst>
                  <a:ext uri="{FF2B5EF4-FFF2-40B4-BE49-F238E27FC236}">
                    <a16:creationId xmlns:a16="http://schemas.microsoft.com/office/drawing/2014/main" id="{1EA266D7-C7EB-A74C-676E-7307A7B1EF44}"/>
                  </a:ext>
                </a:extLst>
              </p:cNvPr>
              <p:cNvSpPr/>
              <p:nvPr/>
            </p:nvSpPr>
            <p:spPr>
              <a:xfrm flipH="1" flipV="1">
                <a:off x="5834240" y="163360"/>
                <a:ext cx="555673" cy="681082"/>
              </a:xfrm>
              <a:prstGeom prst="rtTriangl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0DFFDC9E-DEDD-7056-FCE1-24C3BACA2CAA}"/>
                  </a:ext>
                </a:extLst>
              </p:cNvPr>
              <p:cNvSpPr/>
              <p:nvPr/>
            </p:nvSpPr>
            <p:spPr>
              <a:xfrm>
                <a:off x="6389914" y="163360"/>
                <a:ext cx="1629254" cy="681082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4" name="Triangle rectangle 3">
              <a:extLst>
                <a:ext uri="{FF2B5EF4-FFF2-40B4-BE49-F238E27FC236}">
                  <a16:creationId xmlns:a16="http://schemas.microsoft.com/office/drawing/2014/main" id="{B3B32B2B-B190-68A1-0114-D3E99082ED60}"/>
                </a:ext>
              </a:extLst>
            </p:cNvPr>
            <p:cNvSpPr/>
            <p:nvPr/>
          </p:nvSpPr>
          <p:spPr>
            <a:xfrm>
              <a:off x="5834243" y="167459"/>
              <a:ext cx="555672" cy="681082"/>
            </a:xfrm>
            <a:prstGeom prst="rt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EA677697-7F20-D3A6-3D99-0CEE15697659}"/>
              </a:ext>
            </a:extLst>
          </p:cNvPr>
          <p:cNvSpPr/>
          <p:nvPr/>
        </p:nvSpPr>
        <p:spPr>
          <a:xfrm>
            <a:off x="4103552" y="103051"/>
            <a:ext cx="3984896" cy="853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>
                <a:solidFill>
                  <a:schemeClr val="tx1"/>
                </a:solidFill>
              </a:rPr>
              <a:t>Maxime</a:t>
            </a:r>
            <a:r>
              <a:rPr lang="fr-FR" sz="4400" b="1" dirty="0">
                <a:solidFill>
                  <a:schemeClr val="bg1"/>
                </a:solidFill>
              </a:rPr>
              <a:t> </a:t>
            </a:r>
            <a:r>
              <a:rPr lang="fr-FR" sz="4400" b="1" dirty="0">
                <a:solidFill>
                  <a:schemeClr val="tx1"/>
                </a:solidFill>
              </a:rPr>
              <a:t>LAJOYE</a:t>
            </a:r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AB4B165D-B77D-1AA2-B01E-C96814D266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575937"/>
              </p:ext>
            </p:extLst>
          </p:nvPr>
        </p:nvGraphicFramePr>
        <p:xfrm>
          <a:off x="145870" y="1785256"/>
          <a:ext cx="5046616" cy="2382519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32387">
                  <a:extLst>
                    <a:ext uri="{9D8B030D-6E8A-4147-A177-3AD203B41FA5}">
                      <a16:colId xmlns:a16="http://schemas.microsoft.com/office/drawing/2014/main" val="3184944019"/>
                    </a:ext>
                  </a:extLst>
                </a:gridCol>
                <a:gridCol w="4214229">
                  <a:extLst>
                    <a:ext uri="{9D8B030D-6E8A-4147-A177-3AD203B41FA5}">
                      <a16:colId xmlns:a16="http://schemas.microsoft.com/office/drawing/2014/main" val="4254586714"/>
                    </a:ext>
                  </a:extLst>
                </a:gridCol>
              </a:tblGrid>
              <a:tr h="794173">
                <a:tc>
                  <a:txBody>
                    <a:bodyPr/>
                    <a:lstStyle/>
                    <a:p>
                      <a:pPr algn="l"/>
                      <a:r>
                        <a:rPr lang="fr-FR" sz="2000" dirty="0"/>
                        <a:t>2017-2019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 err="1"/>
                        <a:t>Two</a:t>
                      </a:r>
                      <a:r>
                        <a:rPr lang="fr-FR" sz="2000" dirty="0"/>
                        <a:t> </a:t>
                      </a:r>
                      <a:r>
                        <a:rPr lang="fr-FR" sz="2000" dirty="0" err="1"/>
                        <a:t>year</a:t>
                      </a:r>
                      <a:r>
                        <a:rPr lang="fr-FR" sz="2000" dirty="0"/>
                        <a:t> </a:t>
                      </a:r>
                      <a:r>
                        <a:rPr lang="fr-FR" sz="2000" dirty="0" err="1"/>
                        <a:t>University</a:t>
                      </a:r>
                      <a:r>
                        <a:rPr lang="fr-FR" sz="2000" dirty="0"/>
                        <a:t> </a:t>
                      </a:r>
                      <a:r>
                        <a:rPr lang="fr-FR" sz="2000" dirty="0" err="1"/>
                        <a:t>degree</a:t>
                      </a:r>
                      <a:r>
                        <a:rPr lang="fr-FR" sz="2000" dirty="0"/>
                        <a:t> in </a:t>
                      </a:r>
                      <a:r>
                        <a:rPr lang="fr-FR" sz="2000" dirty="0" err="1"/>
                        <a:t>chemistry</a:t>
                      </a:r>
                      <a:r>
                        <a:rPr lang="fr-FR" sz="2000" dirty="0"/>
                        <a:t> in the Orsay IUT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9007397"/>
                  </a:ext>
                </a:extLst>
              </a:tr>
              <a:tr h="794173">
                <a:tc>
                  <a:txBody>
                    <a:bodyPr/>
                    <a:lstStyle/>
                    <a:p>
                      <a:pPr algn="l"/>
                      <a:r>
                        <a:rPr lang="fr-FR" sz="2000" dirty="0"/>
                        <a:t>2019-2020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 err="1"/>
                        <a:t>Bachelor</a:t>
                      </a:r>
                      <a:r>
                        <a:rPr lang="fr-FR" sz="2000" dirty="0"/>
                        <a:t> </a:t>
                      </a:r>
                      <a:r>
                        <a:rPr lang="fr-FR" sz="2000" dirty="0" err="1"/>
                        <a:t>degree</a:t>
                      </a:r>
                      <a:r>
                        <a:rPr lang="fr-FR" sz="2000" dirty="0"/>
                        <a:t> in </a:t>
                      </a:r>
                      <a:r>
                        <a:rPr lang="fr-FR" sz="2000" dirty="0" err="1"/>
                        <a:t>chemistry</a:t>
                      </a:r>
                      <a:r>
                        <a:rPr lang="fr-FR" sz="2000" dirty="0"/>
                        <a:t> at UFR Sciences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5843755"/>
                  </a:ext>
                </a:extLst>
              </a:tr>
              <a:tr h="794173">
                <a:tc>
                  <a:txBody>
                    <a:bodyPr/>
                    <a:lstStyle/>
                    <a:p>
                      <a:pPr algn="l"/>
                      <a:r>
                        <a:rPr lang="fr-FR" sz="2000" dirty="0"/>
                        <a:t>2021-2023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/>
                        <a:t>Master </a:t>
                      </a:r>
                      <a:r>
                        <a:rPr lang="fr-FR" sz="2000" dirty="0" err="1"/>
                        <a:t>degree</a:t>
                      </a:r>
                      <a:r>
                        <a:rPr lang="fr-FR" sz="2000" dirty="0"/>
                        <a:t> in </a:t>
                      </a:r>
                      <a:r>
                        <a:rPr lang="fr-FR" sz="2000" dirty="0" err="1"/>
                        <a:t>Inorganic</a:t>
                      </a:r>
                      <a:r>
                        <a:rPr lang="fr-FR" sz="2000" dirty="0"/>
                        <a:t> Chemistry at Université Paris-Saclay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255689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B8FD055F-536A-C22D-32C2-A19F7AE586A7}"/>
              </a:ext>
            </a:extLst>
          </p:cNvPr>
          <p:cNvSpPr/>
          <p:nvPr/>
        </p:nvSpPr>
        <p:spPr>
          <a:xfrm>
            <a:off x="1621971" y="1275040"/>
            <a:ext cx="2152892" cy="553760"/>
          </a:xfrm>
          <a:prstGeom prst="rect">
            <a:avLst/>
          </a:prstGeom>
          <a:noFill/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 err="1">
                <a:solidFill>
                  <a:schemeClr val="tx1"/>
                </a:solidFill>
              </a:rPr>
              <a:t>Studies</a:t>
            </a:r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41F2F28-774B-640F-6F4F-F5F0CFE73990}"/>
              </a:ext>
            </a:extLst>
          </p:cNvPr>
          <p:cNvSpPr/>
          <p:nvPr/>
        </p:nvSpPr>
        <p:spPr>
          <a:xfrm>
            <a:off x="7957456" y="1275041"/>
            <a:ext cx="2152892" cy="553760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 err="1">
                <a:solidFill>
                  <a:schemeClr val="tx1"/>
                </a:solidFill>
              </a:rPr>
              <a:t>Subject</a:t>
            </a:r>
            <a:endParaRPr lang="fr-FR" sz="2400" b="1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E2A8201-D6C2-8005-10E9-EF7D1ECBA7CE}"/>
              </a:ext>
            </a:extLst>
          </p:cNvPr>
          <p:cNvSpPr/>
          <p:nvPr/>
        </p:nvSpPr>
        <p:spPr>
          <a:xfrm>
            <a:off x="166915" y="4464554"/>
            <a:ext cx="4992913" cy="1522588"/>
          </a:xfrm>
          <a:prstGeom prst="rect">
            <a:avLst/>
          </a:prstGeom>
          <a:noFill/>
          <a:ln w="762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Mohamed HAOUAS</a:t>
            </a:r>
          </a:p>
          <a:p>
            <a:pPr algn="ctr"/>
            <a:r>
              <a:rPr lang="fr-FR" b="1" dirty="0">
                <a:solidFill>
                  <a:schemeClr val="tx1"/>
                </a:solidFill>
              </a:rPr>
              <a:t>Emmanuel CADOT</a:t>
            </a:r>
          </a:p>
          <a:p>
            <a:pPr algn="ctr"/>
            <a:r>
              <a:rPr lang="fr-FR" dirty="0">
                <a:solidFill>
                  <a:schemeClr val="tx1"/>
                </a:solidFill>
              </a:rPr>
              <a:t>Lavoisier Institute of Versailles, UMR 8180</a:t>
            </a:r>
          </a:p>
          <a:p>
            <a:pPr algn="ctr"/>
            <a:r>
              <a:rPr lang="fr-FR" dirty="0" err="1">
                <a:solidFill>
                  <a:schemeClr val="tx1"/>
                </a:solidFill>
              </a:rPr>
              <a:t>Molecules</a:t>
            </a:r>
            <a:r>
              <a:rPr lang="fr-FR" dirty="0">
                <a:solidFill>
                  <a:schemeClr val="tx1"/>
                </a:solidFill>
              </a:rPr>
              <a:t>, Interactions, Materials (MIM)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E6C299B-EC89-FC03-B757-BC0E523DCCFF}"/>
              </a:ext>
            </a:extLst>
          </p:cNvPr>
          <p:cNvSpPr txBox="1"/>
          <p:nvPr/>
        </p:nvSpPr>
        <p:spPr>
          <a:xfrm>
            <a:off x="6181845" y="1919291"/>
            <a:ext cx="57041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Supramolecular tandems based on metal 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</a:rPr>
              <a:t>Clusters</a:t>
            </a:r>
            <a:r>
              <a:rPr lang="en-US" sz="2400" b="1" dirty="0"/>
              <a:t> and </a:t>
            </a:r>
            <a:r>
              <a:rPr lang="en-US" sz="2400" b="1" dirty="0" err="1">
                <a:solidFill>
                  <a:schemeClr val="accent2">
                    <a:lumMod val="75000"/>
                  </a:schemeClr>
                </a:solidFill>
              </a:rPr>
              <a:t>Polyoxothiometalates</a:t>
            </a:r>
            <a:r>
              <a:rPr lang="en-US" sz="2400" b="1" dirty="0"/>
              <a:t> for solar production of 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</a:rPr>
              <a:t>H</a:t>
            </a:r>
            <a:r>
              <a:rPr lang="en-US" sz="2400" b="1" baseline="-25000" dirty="0">
                <a:solidFill>
                  <a:schemeClr val="accent2">
                    <a:lumMod val="75000"/>
                  </a:schemeClr>
                </a:solidFill>
              </a:rPr>
              <a:t>2</a:t>
            </a:r>
            <a:endParaRPr lang="fr-FR" sz="2400" b="1" baseline="-25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4" name="Espace réservé du contenu 6" descr="Une image contenant logo&#10;&#10;Description générée automatiquement">
            <a:extLst>
              <a:ext uri="{FF2B5EF4-FFF2-40B4-BE49-F238E27FC236}">
                <a16:creationId xmlns:a16="http://schemas.microsoft.com/office/drawing/2014/main" id="{55BEA50B-F959-7BCA-52B6-0317A2AEA0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0" y="0"/>
            <a:ext cx="2659377" cy="103414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6B22A707-5207-A556-B3DA-6E8AB6A20A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7959" y="5476"/>
            <a:ext cx="2974041" cy="896586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BD42819B-9AE8-92C0-2079-1C02CAC0EA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7100"/>
          <a:stretch/>
        </p:blipFill>
        <p:spPr>
          <a:xfrm>
            <a:off x="6181845" y="3030029"/>
            <a:ext cx="5488661" cy="277623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95A3D3D-35C5-557D-11AF-9F97D1B21006}"/>
              </a:ext>
            </a:extLst>
          </p:cNvPr>
          <p:cNvSpPr/>
          <p:nvPr/>
        </p:nvSpPr>
        <p:spPr>
          <a:xfrm>
            <a:off x="7130141" y="5896009"/>
            <a:ext cx="1638895" cy="341504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>
                <a:solidFill>
                  <a:schemeClr val="tx1"/>
                </a:solidFill>
              </a:rPr>
              <a:t>Photosensitizer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963537-0040-67C2-ACD7-12057DAFC3B1}"/>
              </a:ext>
            </a:extLst>
          </p:cNvPr>
          <p:cNvSpPr/>
          <p:nvPr/>
        </p:nvSpPr>
        <p:spPr>
          <a:xfrm>
            <a:off x="9758188" y="5896009"/>
            <a:ext cx="1090021" cy="34150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Catalyst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32E31B6-5A9D-1742-4F3F-482AB532E069}"/>
              </a:ext>
            </a:extLst>
          </p:cNvPr>
          <p:cNvSpPr/>
          <p:nvPr/>
        </p:nvSpPr>
        <p:spPr>
          <a:xfrm>
            <a:off x="166915" y="5987142"/>
            <a:ext cx="4992913" cy="341504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2023-2026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5B62B5A-7051-1B1E-71BC-ED6B5CDCC0D6}"/>
              </a:ext>
            </a:extLst>
          </p:cNvPr>
          <p:cNvSpPr/>
          <p:nvPr/>
        </p:nvSpPr>
        <p:spPr>
          <a:xfrm>
            <a:off x="10539631" y="3051882"/>
            <a:ext cx="716198" cy="657837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67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9" descr="Une image contenant logo, Police, Graphique, symbole&#10;&#10;Description générée automatiquement">
            <a:extLst>
              <a:ext uri="{FF2B5EF4-FFF2-40B4-BE49-F238E27FC236}">
                <a16:creationId xmlns:a16="http://schemas.microsoft.com/office/drawing/2014/main" id="{61317ED3-AEC9-0455-DACA-41C143810D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627" b="26638"/>
          <a:stretch/>
        </p:blipFill>
        <p:spPr>
          <a:xfrm>
            <a:off x="8748993" y="174040"/>
            <a:ext cx="1023657" cy="43746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Image 11" descr="Une image contenant texte, Police, capture d’écran, logo&#10;&#10;Description générée automatiquement">
            <a:extLst>
              <a:ext uri="{FF2B5EF4-FFF2-40B4-BE49-F238E27FC236}">
                <a16:creationId xmlns:a16="http://schemas.microsoft.com/office/drawing/2014/main" id="{910C5E86-3F92-3871-9A8F-3462BD4539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4575" y="0"/>
            <a:ext cx="2257425" cy="93821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83039A1-D256-D072-F021-7E16B7C9CC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7160" y="2674061"/>
            <a:ext cx="4717679" cy="2767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0DFB086-BF57-38A8-726F-65F4E7688E88}"/>
              </a:ext>
            </a:extLst>
          </p:cNvPr>
          <p:cNvSpPr/>
          <p:nvPr/>
        </p:nvSpPr>
        <p:spPr>
          <a:xfrm>
            <a:off x="44428" y="283839"/>
            <a:ext cx="3740253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1600" b="1" dirty="0"/>
              <a:t>Arnaud TILLET</a:t>
            </a:r>
            <a:r>
              <a:rPr lang="fr-FR" sz="1400" dirty="0"/>
              <a:t>, </a:t>
            </a:r>
            <a:br>
              <a:rPr lang="fr-FR" sz="1400" dirty="0"/>
            </a:br>
            <a:r>
              <a:rPr lang="fr-FR" sz="1400" dirty="0"/>
              <a:t>PhD </a:t>
            </a:r>
            <a:r>
              <a:rPr lang="fr-FR" sz="1400" dirty="0" err="1"/>
              <a:t>student</a:t>
            </a:r>
            <a:r>
              <a:rPr lang="fr-FR" sz="1400" dirty="0"/>
              <a:t> in </a:t>
            </a:r>
            <a:r>
              <a:rPr lang="fr-FR" sz="1400" dirty="0" err="1"/>
              <a:t>inorganic</a:t>
            </a:r>
            <a:r>
              <a:rPr lang="fr-FR" sz="1400" dirty="0"/>
              <a:t> and </a:t>
            </a:r>
            <a:r>
              <a:rPr lang="fr-FR" sz="1400" dirty="0" err="1"/>
              <a:t>physical</a:t>
            </a:r>
            <a:r>
              <a:rPr lang="fr-FR" sz="1400" dirty="0"/>
              <a:t> </a:t>
            </a:r>
            <a:r>
              <a:rPr lang="fr-FR" sz="1400" dirty="0" err="1"/>
              <a:t>chemistry</a:t>
            </a:r>
            <a:endParaRPr lang="fr-FR" sz="1400" dirty="0"/>
          </a:p>
          <a:p>
            <a:r>
              <a:rPr lang="fr-FR" sz="1400" dirty="0"/>
              <a:t>Ecole Doctorale 2MIB, </a:t>
            </a:r>
            <a:r>
              <a:rPr lang="fr-FR" sz="1400" dirty="0" err="1"/>
              <a:t>Univ</a:t>
            </a:r>
            <a:r>
              <a:rPr lang="fr-FR" sz="1400" dirty="0"/>
              <a:t>. Paris </a:t>
            </a:r>
            <a:r>
              <a:rPr lang="fr-FR" sz="1400" dirty="0" err="1"/>
              <a:t>saclay</a:t>
            </a:r>
            <a:endParaRPr lang="fr-FR" sz="1400" dirty="0"/>
          </a:p>
          <a:p>
            <a:r>
              <a:rPr lang="fr-FR" sz="1400" dirty="0"/>
              <a:t>Date : </a:t>
            </a:r>
            <a:r>
              <a:rPr lang="fr-FR" sz="1400" dirty="0" err="1"/>
              <a:t>November</a:t>
            </a:r>
            <a:r>
              <a:rPr lang="fr-FR" sz="1400" dirty="0"/>
              <a:t>, 1</a:t>
            </a:r>
            <a:r>
              <a:rPr lang="fr-FR" sz="1400" baseline="30000" dirty="0"/>
              <a:t>rst</a:t>
            </a:r>
            <a:r>
              <a:rPr lang="fr-FR" sz="1400" dirty="0"/>
              <a:t> 2023 – </a:t>
            </a:r>
            <a:r>
              <a:rPr lang="fr-FR" sz="1400" dirty="0" err="1"/>
              <a:t>October</a:t>
            </a:r>
            <a:r>
              <a:rPr lang="fr-FR" sz="1400" dirty="0"/>
              <a:t> 20</a:t>
            </a:r>
            <a:r>
              <a:rPr lang="fr-FR" sz="1400" baseline="30000" dirty="0"/>
              <a:t>th</a:t>
            </a:r>
            <a:r>
              <a:rPr lang="fr-FR" sz="1400" dirty="0"/>
              <a:t> 2026</a:t>
            </a:r>
          </a:p>
          <a:p>
            <a:r>
              <a:rPr lang="fr-FR" sz="1400" dirty="0" err="1"/>
              <a:t>Funding</a:t>
            </a:r>
            <a:r>
              <a:rPr lang="fr-FR" sz="1400" dirty="0"/>
              <a:t>: ANR</a:t>
            </a:r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C0BF3477-B74B-D02A-7114-79AA0D8E79D4}"/>
              </a:ext>
            </a:extLst>
          </p:cNvPr>
          <p:cNvSpPr txBox="1">
            <a:spLocks/>
          </p:cNvSpPr>
          <p:nvPr/>
        </p:nvSpPr>
        <p:spPr>
          <a:xfrm>
            <a:off x="0" y="6612256"/>
            <a:ext cx="12192000" cy="2457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000" b="1" i="1"/>
              <a:t>ILV DAY, January, 11</a:t>
            </a:r>
            <a:r>
              <a:rPr lang="fr-FR" sz="1000" b="1" i="1" baseline="30000"/>
              <a:t>th </a:t>
            </a:r>
            <a:r>
              <a:rPr lang="fr-FR" sz="1000" b="1" i="1"/>
              <a:t>2024, UFR des sciences </a:t>
            </a:r>
            <a:endParaRPr lang="fr-FR" sz="1000" b="1" i="1" dirty="0"/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07532268-7B93-72F7-FEE4-C1AC06E2E75B}"/>
              </a:ext>
            </a:extLst>
          </p:cNvPr>
          <p:cNvGrpSpPr/>
          <p:nvPr/>
        </p:nvGrpSpPr>
        <p:grpSpPr>
          <a:xfrm>
            <a:off x="151405" y="3950016"/>
            <a:ext cx="3769147" cy="577489"/>
            <a:chOff x="151405" y="2546710"/>
            <a:chExt cx="3769147" cy="577489"/>
          </a:xfrm>
        </p:grpSpPr>
        <p:pic>
          <p:nvPicPr>
            <p:cNvPr id="10" name="Picture 3">
              <a:extLst>
                <a:ext uri="{FF2B5EF4-FFF2-40B4-BE49-F238E27FC236}">
                  <a16:creationId xmlns:a16="http://schemas.microsoft.com/office/drawing/2014/main" id="{4F648AFF-6315-7445-151F-23E6D5CEFA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7025" y="2546710"/>
              <a:ext cx="1053527" cy="577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966980D-0B88-429F-9DB7-654B249EA06C}"/>
                </a:ext>
              </a:extLst>
            </p:cNvPr>
            <p:cNvSpPr/>
            <p:nvPr/>
          </p:nvSpPr>
          <p:spPr>
            <a:xfrm>
              <a:off x="151405" y="2714066"/>
              <a:ext cx="296863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q"/>
              </a:pPr>
              <a:r>
                <a:rPr lang="fr-FR" sz="1600" dirty="0"/>
                <a:t>Program ANR PRCI CHAOPOM</a:t>
              </a: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D0EE22AC-F0C1-FEE5-83FB-F25E24CC8953}"/>
              </a:ext>
            </a:extLst>
          </p:cNvPr>
          <p:cNvSpPr/>
          <p:nvPr/>
        </p:nvSpPr>
        <p:spPr>
          <a:xfrm>
            <a:off x="151405" y="3239445"/>
            <a:ext cx="14843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u="sng" dirty="0"/>
              <a:t>Consortium:</a:t>
            </a:r>
            <a:br>
              <a:rPr lang="fr-FR" sz="1600" dirty="0"/>
            </a:br>
            <a:endParaRPr lang="fr-FR" sz="1400" dirty="0"/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985BA839-5FF6-228A-C499-F24C6987E032}"/>
              </a:ext>
            </a:extLst>
          </p:cNvPr>
          <p:cNvGrpSpPr/>
          <p:nvPr/>
        </p:nvGrpSpPr>
        <p:grpSpPr>
          <a:xfrm>
            <a:off x="435323" y="4733245"/>
            <a:ext cx="3301837" cy="1918784"/>
            <a:chOff x="4333875" y="3472781"/>
            <a:chExt cx="2958465" cy="1918784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C221BD6-5927-04C9-E552-C90F263E55B0}"/>
                </a:ext>
              </a:extLst>
            </p:cNvPr>
            <p:cNvSpPr/>
            <p:nvPr/>
          </p:nvSpPr>
          <p:spPr>
            <a:xfrm>
              <a:off x="4333875" y="3821905"/>
              <a:ext cx="2958465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1600" dirty="0"/>
                <a:t>- Prof. Emmanuel CADOT (</a:t>
              </a:r>
              <a:r>
                <a:rPr lang="fr-FR" sz="1600" dirty="0" err="1"/>
                <a:t>supervisor</a:t>
              </a:r>
              <a:r>
                <a:rPr lang="fr-FR" sz="1600" dirty="0"/>
                <a:t>)</a:t>
              </a:r>
              <a:br>
                <a:rPr lang="fr-FR" sz="1600" dirty="0"/>
              </a:br>
              <a:r>
                <a:rPr lang="fr-FR" sz="1600" dirty="0"/>
                <a:t>- Dr. Clément FALAISE (</a:t>
              </a:r>
              <a:r>
                <a:rPr lang="fr-FR" sz="1600" dirty="0" err="1"/>
                <a:t>co-supervisor</a:t>
              </a:r>
              <a:r>
                <a:rPr lang="fr-FR" sz="1600" dirty="0"/>
                <a:t>)</a:t>
              </a:r>
              <a:br>
                <a:rPr lang="fr-FR" sz="1600" dirty="0"/>
              </a:br>
              <a:r>
                <a:rPr lang="fr-FR" sz="1600" dirty="0"/>
                <a:t>- Dr. Mohamed HAOUAS </a:t>
              </a:r>
              <a:br>
                <a:rPr lang="fr-FR" sz="1600" dirty="0"/>
              </a:br>
              <a:r>
                <a:rPr lang="fr-FR" sz="1600" dirty="0"/>
                <a:t>- Dr. Nathalie LECLERC</a:t>
              </a: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9442C048-FFB5-529A-81E5-821160A70066}"/>
                </a:ext>
              </a:extLst>
            </p:cNvPr>
            <p:cNvSpPr txBox="1"/>
            <p:nvPr/>
          </p:nvSpPr>
          <p:spPr>
            <a:xfrm>
              <a:off x="4426387" y="3472781"/>
              <a:ext cx="805815" cy="40011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/>
                <a:t>ILV</a:t>
              </a: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D563A54F-26CE-BA80-81BC-F77BF058B6B9}"/>
              </a:ext>
            </a:extLst>
          </p:cNvPr>
          <p:cNvGrpSpPr/>
          <p:nvPr/>
        </p:nvGrpSpPr>
        <p:grpSpPr>
          <a:xfrm>
            <a:off x="5138686" y="5633195"/>
            <a:ext cx="1914627" cy="942154"/>
            <a:chOff x="888524" y="3963684"/>
            <a:chExt cx="1914627" cy="942154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3704A51-CB54-DF5B-0030-934EBC94A249}"/>
                </a:ext>
              </a:extLst>
            </p:cNvPr>
            <p:cNvSpPr/>
            <p:nvPr/>
          </p:nvSpPr>
          <p:spPr>
            <a:xfrm>
              <a:off x="986229" y="3963684"/>
              <a:ext cx="1264694" cy="40011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fr-FR" sz="2000" b="1" dirty="0"/>
                <a:t>CEA </a:t>
              </a:r>
              <a:r>
                <a:rPr lang="fr-FR" sz="1200" dirty="0"/>
                <a:t>Marcoule </a:t>
              </a:r>
              <a:endParaRPr lang="en-US" sz="1200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109365A-91E4-2C79-60F1-4B9DB45802B6}"/>
                </a:ext>
              </a:extLst>
            </p:cNvPr>
            <p:cNvSpPr/>
            <p:nvPr/>
          </p:nvSpPr>
          <p:spPr>
            <a:xfrm>
              <a:off x="888524" y="4321063"/>
              <a:ext cx="191462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FR" sz="1600" dirty="0"/>
                <a:t>- Dr. Pierre BAUDUIN</a:t>
              </a:r>
            </a:p>
            <a:p>
              <a:r>
                <a:rPr lang="fr-FR" sz="1600" dirty="0"/>
                <a:t>- Dr. Olivier DIAT</a:t>
              </a:r>
              <a:endParaRPr lang="en-US" sz="1600" dirty="0"/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58ED1051-1830-7DD3-6061-F108DEB3CAF8}"/>
              </a:ext>
            </a:extLst>
          </p:cNvPr>
          <p:cNvGrpSpPr/>
          <p:nvPr/>
        </p:nvGrpSpPr>
        <p:grpSpPr>
          <a:xfrm>
            <a:off x="8797608" y="4755670"/>
            <a:ext cx="3129933" cy="1125171"/>
            <a:chOff x="1397158" y="5297778"/>
            <a:chExt cx="2833607" cy="1125171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87D0BE3-A83F-1D5A-4973-BD65D36D3D37}"/>
                </a:ext>
              </a:extLst>
            </p:cNvPr>
            <p:cNvSpPr/>
            <p:nvPr/>
          </p:nvSpPr>
          <p:spPr>
            <a:xfrm>
              <a:off x="1397158" y="5591952"/>
              <a:ext cx="202364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FR" sz="1600" dirty="0"/>
                <a:t>- Prof. Werner NAU </a:t>
              </a:r>
            </a:p>
            <a:p>
              <a:r>
                <a:rPr lang="fr-FR" sz="1600" dirty="0"/>
                <a:t>- Dr. Andrea BARBA-BON</a:t>
              </a:r>
              <a:br>
                <a:rPr lang="fr-FR" sz="1600" dirty="0"/>
              </a:br>
              <a:r>
                <a:rPr lang="fr-FR" sz="1600" dirty="0"/>
                <a:t>- Prof. Ulrich KORTZ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6A252B2-1CAF-1CC7-C79B-85B66AC9CAF9}"/>
                </a:ext>
              </a:extLst>
            </p:cNvPr>
            <p:cNvSpPr/>
            <p:nvPr/>
          </p:nvSpPr>
          <p:spPr>
            <a:xfrm>
              <a:off x="1479833" y="5297778"/>
              <a:ext cx="2750932" cy="338554"/>
            </a:xfrm>
            <a:prstGeom prst="rect">
              <a:avLst/>
            </a:prstGeom>
            <a:solidFill>
              <a:srgbClr val="FF0000">
                <a:alpha val="32157"/>
              </a:srgbClr>
            </a:solidFill>
          </p:spPr>
          <p:txBody>
            <a:bodyPr wrap="square">
              <a:spAutoFit/>
            </a:bodyPr>
            <a:lstStyle/>
            <a:p>
              <a:r>
                <a:rPr lang="fr-FR" sz="1600" b="1" dirty="0" err="1"/>
                <a:t>Constructor</a:t>
              </a:r>
              <a:r>
                <a:rPr lang="fr-FR" sz="1600" b="1" dirty="0"/>
                <a:t> </a:t>
              </a:r>
              <a:r>
                <a:rPr lang="fr-FR" sz="1600" b="1" dirty="0" err="1"/>
                <a:t>Univ</a:t>
              </a:r>
              <a:r>
                <a:rPr lang="fr-FR" sz="1600" b="1" dirty="0"/>
                <a:t>. </a:t>
              </a:r>
              <a:r>
                <a:rPr lang="fr-FR" sz="1200" dirty="0"/>
                <a:t>(</a:t>
              </a:r>
              <a:r>
                <a:rPr lang="fr-FR" sz="1200" dirty="0" err="1"/>
                <a:t>Bremen</a:t>
              </a:r>
              <a:r>
                <a:rPr lang="fr-FR" sz="1200" dirty="0"/>
                <a:t>, Allemagne) </a:t>
              </a:r>
              <a:endParaRPr lang="en-US" sz="1200" dirty="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11FDA04B-D3ED-ECA3-BF0A-F27CE0BF8E4F}"/>
              </a:ext>
            </a:extLst>
          </p:cNvPr>
          <p:cNvSpPr/>
          <p:nvPr/>
        </p:nvSpPr>
        <p:spPr>
          <a:xfrm>
            <a:off x="2033675" y="1747889"/>
            <a:ext cx="9029612" cy="9233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fr-FR" sz="1400" b="1" u="sng" dirty="0" err="1"/>
              <a:t>Subject</a:t>
            </a:r>
            <a:r>
              <a:rPr lang="fr-FR" sz="1400" b="1" dirty="0"/>
              <a:t>: </a:t>
            </a:r>
            <a:r>
              <a:rPr lang="fr-FR" dirty="0"/>
              <a:t>	</a:t>
            </a:r>
          </a:p>
          <a:p>
            <a:pPr algn="ctr"/>
            <a:r>
              <a:rPr lang="fr-FR" dirty="0" err="1"/>
              <a:t>Superchaotropic</a:t>
            </a:r>
            <a:r>
              <a:rPr lang="fr-FR" dirty="0"/>
              <a:t> nano-ions as </a:t>
            </a:r>
            <a:r>
              <a:rPr lang="fr-FR" dirty="0" err="1"/>
              <a:t>assembly</a:t>
            </a:r>
            <a:r>
              <a:rPr lang="fr-FR" dirty="0"/>
              <a:t> motif in </a:t>
            </a:r>
            <a:r>
              <a:rPr lang="fr-FR" dirty="0" err="1"/>
              <a:t>supramolecular</a:t>
            </a:r>
            <a:r>
              <a:rPr lang="fr-FR" dirty="0"/>
              <a:t>  </a:t>
            </a:r>
            <a:r>
              <a:rPr lang="fr-FR" dirty="0" err="1"/>
              <a:t>chemistry</a:t>
            </a:r>
            <a:r>
              <a:rPr lang="fr-FR" dirty="0"/>
              <a:t>: </a:t>
            </a:r>
            <a:r>
              <a:rPr lang="fr-FR" dirty="0" err="1"/>
              <a:t>From</a:t>
            </a:r>
            <a:r>
              <a:rPr lang="fr-FR" dirty="0"/>
              <a:t> </a:t>
            </a:r>
            <a:r>
              <a:rPr lang="fr-FR" dirty="0" err="1"/>
              <a:t>primary</a:t>
            </a:r>
            <a:r>
              <a:rPr lang="fr-FR" dirty="0"/>
              <a:t> interaction to self-</a:t>
            </a:r>
            <a:r>
              <a:rPr lang="fr-FR" dirty="0" err="1"/>
              <a:t>assembly</a:t>
            </a:r>
            <a:r>
              <a:rPr lang="fr-FR" dirty="0"/>
              <a:t> </a:t>
            </a:r>
            <a:r>
              <a:rPr lang="fr-FR" dirty="0" err="1"/>
              <a:t>nanodesign</a:t>
            </a:r>
            <a:endParaRPr lang="fr-FR" dirty="0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2385F88C-1142-FBA2-00FC-7E1221E71F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681" y="788825"/>
            <a:ext cx="7248193" cy="80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982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2816</TotalTime>
  <Words>1314</Words>
  <Application>Microsoft Office PowerPoint</Application>
  <PresentationFormat>Grand écran</PresentationFormat>
  <Paragraphs>229</Paragraphs>
  <Slides>23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34" baseType="lpstr">
      <vt:lpstr>Arial</vt:lpstr>
      <vt:lpstr>Bell MT</vt:lpstr>
      <vt:lpstr>Bookman Old Style</vt:lpstr>
      <vt:lpstr>Calibri</vt:lpstr>
      <vt:lpstr>Calibri Light</vt:lpstr>
      <vt:lpstr>Garamond</vt:lpstr>
      <vt:lpstr>Sagona Book</vt:lpstr>
      <vt:lpstr>Times New Roman</vt:lpstr>
      <vt:lpstr>Wingdings</vt:lpstr>
      <vt:lpstr>Thème Office</vt:lpstr>
      <vt:lpstr>CS ChemDraw Drawing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ILV DAY, January, 11th 2024, UFR des sciences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annebast</dc:creator>
  <cp:lastModifiedBy>annebast</cp:lastModifiedBy>
  <cp:revision>13</cp:revision>
  <dcterms:created xsi:type="dcterms:W3CDTF">2023-12-21T15:37:57Z</dcterms:created>
  <dcterms:modified xsi:type="dcterms:W3CDTF">2024-01-10T19:24:41Z</dcterms:modified>
</cp:coreProperties>
</file>