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l&#233;ment\Desktop\formulaire-166616570535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l&#233;ment\Desktop\formulaire-166616570535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l&#233;ment\Desktop\formulaire-166616570535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l&#233;ment\Desktop\formulaire-166616570535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l&#233;ment\Desktop\formulaire-166616570535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800" b="1">
                <a:effectLst/>
              </a:rPr>
              <a:t>Comment avez-vous été au courant de la fête de la science ?</a:t>
            </a:r>
            <a:endParaRPr lang="en-US" sz="18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Feuil2!$A$2:$A$7</c:f>
              <c:strCache>
                <c:ptCount val="6"/>
                <c:pt idx="0">
                  <c:v>Par le site web de l’Université </c:v>
                </c:pt>
                <c:pt idx="1">
                  <c:v>Par des connaissances du laboratoire</c:v>
                </c:pt>
                <c:pt idx="2">
                  <c:v>Par l’affichage dans les écoles</c:v>
                </c:pt>
                <c:pt idx="3">
                  <c:v>Par les flyers</c:v>
                </c:pt>
                <c:pt idx="4">
                  <c:v>Par Facebook (Versailles)</c:v>
                </c:pt>
                <c:pt idx="5">
                  <c:v>Fête de la Science OVSQ</c:v>
                </c:pt>
              </c:strCache>
            </c:strRef>
          </c:cat>
          <c:val>
            <c:numRef>
              <c:f>Feuil2!$B$2:$B$7</c:f>
              <c:numCache>
                <c:formatCode>General</c:formatCode>
                <c:ptCount val="6"/>
                <c:pt idx="0">
                  <c:v>1</c:v>
                </c:pt>
                <c:pt idx="1">
                  <c:v>6</c:v>
                </c:pt>
                <c:pt idx="2">
                  <c:v>8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F9-40B6-ACED-020BD88ADD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86170432"/>
        <c:axId val="1384442240"/>
      </c:barChart>
      <c:catAx>
        <c:axId val="1386170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4442240"/>
        <c:crosses val="autoZero"/>
        <c:auto val="1"/>
        <c:lblAlgn val="ctr"/>
        <c:lblOffset val="100"/>
        <c:noMultiLvlLbl val="0"/>
      </c:catAx>
      <c:valAx>
        <c:axId val="1384442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6170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800" b="1">
                <a:effectLst/>
              </a:rPr>
              <a:t>Est-ce la 1</a:t>
            </a:r>
            <a:r>
              <a:rPr lang="fr-FR" sz="1800" b="1" baseline="30000">
                <a:effectLst/>
              </a:rPr>
              <a:t>ère</a:t>
            </a:r>
            <a:r>
              <a:rPr lang="fr-FR" sz="1800" b="1">
                <a:effectLst/>
              </a:rPr>
              <a:t> fois que vous participez à la fête de la science ? </a:t>
            </a:r>
            <a:endParaRPr lang="en-US" sz="18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Feuil2!$C$2:$C$3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Feuil2!$D$2:$D$3</c:f>
              <c:numCache>
                <c:formatCode>General</c:formatCode>
                <c:ptCount val="2"/>
                <c:pt idx="0">
                  <c:v>13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BC-4926-88FA-85087D5C10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94744096"/>
        <c:axId val="1384446816"/>
      </c:barChart>
      <c:catAx>
        <c:axId val="1294744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4446816"/>
        <c:crosses val="autoZero"/>
        <c:auto val="1"/>
        <c:lblAlgn val="ctr"/>
        <c:lblOffset val="100"/>
        <c:noMultiLvlLbl val="0"/>
      </c:catAx>
      <c:valAx>
        <c:axId val="1384446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4744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800" b="1" dirty="0">
                <a:effectLst/>
              </a:rPr>
              <a:t>D’où </a:t>
            </a:r>
            <a:r>
              <a:rPr lang="fr-FR" sz="1800" b="1" dirty="0" err="1">
                <a:effectLst/>
              </a:rPr>
              <a:t>venez-vous</a:t>
            </a:r>
            <a:r>
              <a:rPr lang="fr-FR" sz="1800" b="1" dirty="0">
                <a:effectLst/>
              </a:rPr>
              <a:t> ?</a:t>
            </a:r>
            <a:endParaRPr lang="en-US" sz="1800" dirty="0">
              <a:effectLst/>
            </a:endParaRPr>
          </a:p>
        </c:rich>
      </c:tx>
      <c:layout>
        <c:manualLayout>
          <c:xMode val="edge"/>
          <c:yMode val="edge"/>
          <c:x val="0.31261789151356079"/>
          <c:y val="3.70370370370370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Feuil2!$E$2:$E$3</c:f>
              <c:strCache>
                <c:ptCount val="2"/>
                <c:pt idx="0">
                  <c:v>Versailles</c:v>
                </c:pt>
                <c:pt idx="1">
                  <c:v>En dehors de Versailles</c:v>
                </c:pt>
              </c:strCache>
            </c:strRef>
          </c:cat>
          <c:val>
            <c:numRef>
              <c:f>Feuil2!$F$2:$F$3</c:f>
              <c:numCache>
                <c:formatCode>General</c:formatCode>
                <c:ptCount val="2"/>
                <c:pt idx="0">
                  <c:v>14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E1-41D3-8154-0CD3DD9F68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2811280"/>
        <c:axId val="1031136768"/>
      </c:barChart>
      <c:catAx>
        <c:axId val="1392811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1136768"/>
        <c:crosses val="autoZero"/>
        <c:auto val="1"/>
        <c:lblAlgn val="ctr"/>
        <c:lblOffset val="100"/>
        <c:noMultiLvlLbl val="0"/>
      </c:catAx>
      <c:valAx>
        <c:axId val="1031136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2811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800" b="1" dirty="0">
                <a:effectLst/>
              </a:rPr>
              <a:t>Etes-vous venus ? </a:t>
            </a:r>
            <a:endParaRPr lang="en-US" sz="18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Feuil2!$G$2:$G$4</c:f>
              <c:strCache>
                <c:ptCount val="3"/>
                <c:pt idx="0">
                  <c:v>Seul</c:v>
                </c:pt>
                <c:pt idx="1">
                  <c:v>En famille</c:v>
                </c:pt>
                <c:pt idx="2">
                  <c:v>Avec Amis</c:v>
                </c:pt>
              </c:strCache>
            </c:strRef>
          </c:cat>
          <c:val>
            <c:numRef>
              <c:f>Feuil2!$H$2:$H$4</c:f>
              <c:numCache>
                <c:formatCode>General</c:formatCode>
                <c:ptCount val="3"/>
                <c:pt idx="0">
                  <c:v>1</c:v>
                </c:pt>
                <c:pt idx="1">
                  <c:v>17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2E-459E-8641-2F58F5FD0F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2794080"/>
        <c:axId val="1384436000"/>
      </c:barChart>
      <c:catAx>
        <c:axId val="1392794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4436000"/>
        <c:crosses val="autoZero"/>
        <c:auto val="1"/>
        <c:lblAlgn val="ctr"/>
        <c:lblOffset val="100"/>
        <c:noMultiLvlLbl val="0"/>
      </c:catAx>
      <c:valAx>
        <c:axId val="1384436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2794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800" b="1" dirty="0">
                <a:effectLst/>
              </a:rPr>
              <a:t>Quels sont vos 4 ateliers préférés ?</a:t>
            </a:r>
            <a:endParaRPr lang="en-US" sz="18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Feuil2!$I$2:$I$20</c:f>
              <c:strCache>
                <c:ptCount val="19"/>
                <c:pt idx="0">
                  <c:v>Voiture à hydrogène, éolienne</c:v>
                </c:pt>
                <c:pt idx="1">
                  <c:v>Fresque du climat</c:v>
                </c:pt>
                <c:pt idx="2">
                  <c:v>Ruche connectée</c:v>
                </c:pt>
                <c:pt idx="3">
                  <c:v>Conférence</c:v>
                </c:pt>
                <c:pt idx="4">
                  <c:v>Maïzena</c:v>
                </c:pt>
                <c:pt idx="5">
                  <c:v>Slime</c:v>
                </c:pt>
                <c:pt idx="6">
                  <c:v>Lait psychédélique</c:v>
                </c:pt>
                <c:pt idx="7">
                  <c:v>Dentifrice d'éléphant</c:v>
                </c:pt>
                <c:pt idx="8">
                  <c:v>Ascenceur à vinaigre</c:v>
                </c:pt>
                <c:pt idx="9">
                  <c:v>Chou rouge</c:v>
                </c:pt>
                <c:pt idx="10">
                  <c:v>Bouteille bleue</c:v>
                </c:pt>
                <c:pt idx="11">
                  <c:v>Luminol</c:v>
                </c:pt>
                <c:pt idx="12">
                  <c:v>Jus de tomate arc-en-ciel</c:v>
                </c:pt>
                <c:pt idx="13">
                  <c:v>Miroir d'argent</c:v>
                </c:pt>
                <c:pt idx="14">
                  <c:v>Fulmicotons</c:v>
                </c:pt>
                <c:pt idx="15">
                  <c:v>Perles fluorescentes</c:v>
                </c:pt>
                <c:pt idx="16">
                  <c:v>Molécules bonbon</c:v>
                </c:pt>
                <c:pt idx="17">
                  <c:v>Loto des odeurs</c:v>
                </c:pt>
                <c:pt idx="18">
                  <c:v>Jeu fort boyart CP</c:v>
                </c:pt>
              </c:strCache>
            </c:strRef>
          </c:cat>
          <c:val>
            <c:numRef>
              <c:f>Feuil2!$J$2:$J$20</c:f>
              <c:numCache>
                <c:formatCode>General</c:formatCode>
                <c:ptCount val="19"/>
                <c:pt idx="0">
                  <c:v>5</c:v>
                </c:pt>
                <c:pt idx="1">
                  <c:v>2</c:v>
                </c:pt>
                <c:pt idx="2">
                  <c:v>5</c:v>
                </c:pt>
                <c:pt idx="3">
                  <c:v>1</c:v>
                </c:pt>
                <c:pt idx="4">
                  <c:v>1</c:v>
                </c:pt>
                <c:pt idx="5">
                  <c:v>6</c:v>
                </c:pt>
                <c:pt idx="6">
                  <c:v>4</c:v>
                </c:pt>
                <c:pt idx="7">
                  <c:v>8</c:v>
                </c:pt>
                <c:pt idx="8">
                  <c:v>3</c:v>
                </c:pt>
                <c:pt idx="9">
                  <c:v>4</c:v>
                </c:pt>
                <c:pt idx="10">
                  <c:v>1</c:v>
                </c:pt>
                <c:pt idx="11">
                  <c:v>4</c:v>
                </c:pt>
                <c:pt idx="12">
                  <c:v>1</c:v>
                </c:pt>
                <c:pt idx="13">
                  <c:v>6</c:v>
                </c:pt>
                <c:pt idx="14">
                  <c:v>1</c:v>
                </c:pt>
                <c:pt idx="15">
                  <c:v>1</c:v>
                </c:pt>
                <c:pt idx="16">
                  <c:v>4</c:v>
                </c:pt>
                <c:pt idx="17">
                  <c:v>5</c:v>
                </c:pt>
                <c:pt idx="1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3B-4D6A-9948-33BEE751C9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66222656"/>
        <c:axId val="1461244320"/>
      </c:barChart>
      <c:catAx>
        <c:axId val="1466222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1244320"/>
        <c:crosses val="autoZero"/>
        <c:auto val="1"/>
        <c:lblAlgn val="ctr"/>
        <c:lblOffset val="100"/>
        <c:noMultiLvlLbl val="0"/>
      </c:catAx>
      <c:valAx>
        <c:axId val="1461244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6222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7E9E0C-126D-40C7-8CE2-34EFC5A2B7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87D9385-3E51-4422-A5D9-71745C6F80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FC1FAC-C820-4AEF-B132-E0CE4799C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CF69-E454-4E10-9C02-F13953B3EB86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A6403F-C5E0-44E1-8D93-21B0E5DAA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CE4EB0-0891-46D8-BA34-D6E69D30B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0E8F-51DE-4564-9BCF-25C53699727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00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F6E0C9-AD21-4F4D-9692-281109037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5999AE4-7C9A-4B73-A1BE-0A7F0B8BDA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824849-DD4A-4C5F-AE65-5B95CCC78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CF69-E454-4E10-9C02-F13953B3EB86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87F038-AAC4-4979-B4AA-8367FD6BA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1ED2E8-CADA-4A28-B2EA-AFC0EA900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0E8F-51DE-4564-9BCF-25C53699727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12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9F28B81-8295-42EF-AEDD-FC4DF9038A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168870F-7C6F-465E-BCE0-3C7937FC2D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123371-7B93-4D52-92EC-35396F537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CF69-E454-4E10-9C02-F13953B3EB86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6B89D3-0978-48FB-87F4-1661EBE46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B37124-37BB-4953-8F8A-A84450D5F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0E8F-51DE-4564-9BCF-25C53699727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00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C247AB-77BD-4794-BECB-F16C49846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69E6BF-9F3B-4232-8B2B-FDBC0EC35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804BF6-8C94-4CD1-B544-5FD3E932E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CF69-E454-4E10-9C02-F13953B3EB86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3895A3-C05B-4BC2-A463-D09799CE1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9B814B-C1C5-4E91-A297-068D00E7C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0E8F-51DE-4564-9BCF-25C53699727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24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736F67-3C1E-490B-955D-F73C4D3EB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20521EF-23A7-47DF-81E8-00EAEEAF9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393C45-ADBE-424C-8788-04783510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CF69-E454-4E10-9C02-F13953B3EB86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520CE6-033D-4AD2-B427-D13254443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93ED99-AE51-4D5E-965D-DB96F7DF4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0E8F-51DE-4564-9BCF-25C53699727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98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699203-FD77-42CE-A4AD-50A7ECCC7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591F82-2244-4D05-9406-AA8747536D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1EFA789-3067-400D-9913-C9482AA87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FAEAE51-EDCE-4261-9A4A-D1415263B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CF69-E454-4E10-9C02-F13953B3EB86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E90F1C-5E06-4673-9A38-632533800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CB45845-C341-4CF5-85A9-19EC08612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0E8F-51DE-4564-9BCF-25C53699727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4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F9B011-B1F7-494D-BA9E-A3C53CCF2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49119F-8945-42EC-B5D6-0BF14B5B1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02CBB9D-93D6-49E0-B8E7-5822196CA1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880BFAF-4723-4147-98CE-71C02FD72D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726D4FD-9754-498B-950C-61C2819963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1296772-21A1-4FCD-A975-4F51A1281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CF69-E454-4E10-9C02-F13953B3EB86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995459C-37DD-4829-B1C3-8D7206D19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DC02C0F-0E3A-471A-B204-40AB8DF78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0E8F-51DE-4564-9BCF-25C53699727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13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CF3B56-07B8-4AC8-B2A4-C9AF6A652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BCFFABD-899B-4436-A40D-F6466BA61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CF69-E454-4E10-9C02-F13953B3EB86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7D48E31-BBE6-427F-9F17-471D79267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B39CF0F-CF83-482A-8AAD-E42F6A486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0E8F-51DE-4564-9BCF-25C53699727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05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6E68039-2626-44FA-9A79-4485EE4D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CF69-E454-4E10-9C02-F13953B3EB86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DAC7EE5-713E-4D36-A68F-37F3D6261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8C288EE-1EF6-4525-B0D5-9A2923B4D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0E8F-51DE-4564-9BCF-25C53699727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5824C1-0805-40C1-A4B8-C1B118E26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E0918A-AA16-41E5-A499-EF4BC8158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D4290A2-CB1E-480E-851A-2F27151E91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AC7122A-D633-4435-9CDA-F4E28713B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CF69-E454-4E10-9C02-F13953B3EB86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E49CE5A-7EB7-4A12-BDC3-B643AB17C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82ED91A-7616-4F13-A3F3-F1F32832F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0E8F-51DE-4564-9BCF-25C53699727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8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DD952B-64A6-4E5C-93A2-4A6BD27F9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1AB16ED-7CFA-4A54-AAA2-FAA7A8228B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3E73245-738C-4AD0-9619-15BE7BB810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13F1AEE-D7AD-4EA6-B74B-C7AF0668F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CF69-E454-4E10-9C02-F13953B3EB86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0B17F3C-D684-42FD-8D84-1E839744E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B848481-1547-49D1-A64C-86CA48D58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0E8F-51DE-4564-9BCF-25C53699727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81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F359D3C-A382-4F67-BF06-7CD1BD9F9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9A00B37-B777-4B54-AF3E-9AC8EEB25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21F89B-8B2B-464C-B23D-C0FCD6543F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ECF69-E454-4E10-9C02-F13953B3EB86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C1DA29-2782-4E9E-A111-08DFB0DC64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90AAC2-2E03-415A-80F6-6E6268A187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20E8F-51DE-4564-9BCF-25C53699727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41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7316BD-9BC4-4F3F-B1D1-462BBE71D9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912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dirty="0"/>
              <a:t>Sondage Fête de la science 2022</a:t>
            </a:r>
            <a:br>
              <a:rPr lang="fr-F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47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649A9637-EBE2-416D-A2DD-4C617D7A60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6041687"/>
              </p:ext>
            </p:extLst>
          </p:nvPr>
        </p:nvGraphicFramePr>
        <p:xfrm>
          <a:off x="592666" y="1524000"/>
          <a:ext cx="4859867" cy="3945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9FEA1E5E-98A7-4DD6-BA65-50BB2CC811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825896"/>
              </p:ext>
            </p:extLst>
          </p:nvPr>
        </p:nvGraphicFramePr>
        <p:xfrm>
          <a:off x="6350000" y="1667933"/>
          <a:ext cx="4572000" cy="3513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3556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FF6D392A-2065-4E14-B377-5A1ECD5D27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7979680"/>
              </p:ext>
            </p:extLst>
          </p:nvPr>
        </p:nvGraphicFramePr>
        <p:xfrm>
          <a:off x="1278466" y="1473200"/>
          <a:ext cx="4639733" cy="3725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A3139B79-7B55-473E-9AA5-06A497E8BB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3989728"/>
              </p:ext>
            </p:extLst>
          </p:nvPr>
        </p:nvGraphicFramePr>
        <p:xfrm>
          <a:off x="6978072" y="1473200"/>
          <a:ext cx="4639733" cy="3803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74273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FA8D3725-D9EA-4C04-B50E-3839DF2091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6607812"/>
              </p:ext>
            </p:extLst>
          </p:nvPr>
        </p:nvGraphicFramePr>
        <p:xfrm>
          <a:off x="1413164" y="1607127"/>
          <a:ext cx="9347200" cy="4341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4640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2E05DF-AAB1-4A63-9730-4C0997349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b="1" dirty="0"/>
              <a:t>Quelles seraient vos suggestions pour améliorer cette fête de la science </a:t>
            </a:r>
            <a:r>
              <a:rPr lang="fr-FR" sz="2000" dirty="0"/>
              <a:t>(plus de conférences, autres thèmes de conférences, plus d’explications scientifiques, plus de manipulations, …) ?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59CC19-DDA6-4FC9-8620-B200D93E7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1400" dirty="0"/>
              <a:t>Je n’ai malheureusement pas pu assister aux conférences…. Je pense cependant qu’un mix conférence + atelier à 50/50 pourrait être intéressant.   Et concernant les expériences, c’est toujours intéressant de comprendre les utilisations dans la vie quotidienne, au delà de l’aspect ludiques des manipulations.   Merci et continuez ;-) !</a:t>
            </a:r>
          </a:p>
          <a:p>
            <a:r>
              <a:rPr lang="fr-FR" sz="1400" dirty="0"/>
              <a:t>Fête vraiment très bien, surtout le labo</a:t>
            </a:r>
          </a:p>
          <a:p>
            <a:r>
              <a:rPr lang="fr-FR" sz="1400" dirty="0"/>
              <a:t>Faire plus de pub,  Plus de manip</a:t>
            </a:r>
          </a:p>
          <a:p>
            <a:r>
              <a:rPr lang="fr-FR" sz="1400" dirty="0"/>
              <a:t>C’était parfait au niveau des animations. Espacer les manipulations de chimie pourrait améliorer la circulation. Les enfants et les parents ont appris plein de choses. Un grand merci à tous les intervenants qui étaient accueillants, souriants et pédagogues ! Nous avons passé toute une après midi de 13h40 à 17h40 sans temps mort, sans ennui et en prenant beaucoup de plaisir! Bravo!</a:t>
            </a:r>
          </a:p>
          <a:p>
            <a:r>
              <a:rPr lang="fr-FR" sz="1400" dirty="0"/>
              <a:t>Le loto des odeurs pourrait être un peu plus court.   Le hall est un peu bruyant, l’ambiance des salles est plus agréable.  Sinon tout était super ! Accueil sympathique et pédagogique.</a:t>
            </a:r>
          </a:p>
          <a:p>
            <a:r>
              <a:rPr lang="fr-FR" sz="1400" dirty="0"/>
              <a:t>Plus d’explications pour les enfants</a:t>
            </a:r>
          </a:p>
          <a:p>
            <a:r>
              <a:rPr lang="fr-FR" sz="1400" dirty="0"/>
              <a:t>C'était très bien.</a:t>
            </a:r>
          </a:p>
          <a:p>
            <a:r>
              <a:rPr lang="fr-FR" sz="1400" dirty="0"/>
              <a:t>Plus de manipulations</a:t>
            </a:r>
          </a:p>
          <a:p>
            <a:r>
              <a:rPr lang="fr-FR" sz="1400" dirty="0"/>
              <a:t>C’est déjà très bien</a:t>
            </a:r>
          </a:p>
          <a:p>
            <a:r>
              <a:rPr lang="fr-FR" sz="1400" dirty="0"/>
              <a:t>+ de communication! Même au sein de l’UVSQ</a:t>
            </a:r>
          </a:p>
          <a:p>
            <a:r>
              <a:rPr lang="fr-FR" sz="1400" dirty="0"/>
              <a:t>Voir pour des manips pour les plus petits (5-10 ans). Des blouses adaptés aux </a:t>
            </a:r>
            <a:r>
              <a:rPr lang="fr-FR" sz="1400"/>
              <a:t>plus petits.</a:t>
            </a:r>
          </a:p>
          <a:p>
            <a:endParaRPr lang="fr-FR" sz="1400" dirty="0"/>
          </a:p>
          <a:p>
            <a:endParaRPr lang="fr-FR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659503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</Words>
  <Application>Microsoft Office PowerPoint</Application>
  <PresentationFormat>Grand écran</PresentationFormat>
  <Paragraphs>19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Sondage Fête de la science 2022 </vt:lpstr>
      <vt:lpstr>Présentation PowerPoint</vt:lpstr>
      <vt:lpstr>Présentation PowerPoint</vt:lpstr>
      <vt:lpstr>Présentation PowerPoint</vt:lpstr>
      <vt:lpstr>Quelles seraient vos suggestions pour améliorer cette fête de la science (plus de conférences, autres thèmes de conférences, plus d’explications scientifiques, plus de manipulations, …) 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Sondage Fête de la science 2022 </dc:title>
  <dc:creator>clément</dc:creator>
  <cp:lastModifiedBy>clément</cp:lastModifiedBy>
  <cp:revision>1</cp:revision>
  <dcterms:created xsi:type="dcterms:W3CDTF">2022-10-20T17:21:17Z</dcterms:created>
  <dcterms:modified xsi:type="dcterms:W3CDTF">2022-10-20T17:21:29Z</dcterms:modified>
</cp:coreProperties>
</file>